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6" r:id="rId5"/>
    <p:sldId id="5760" r:id="rId6"/>
    <p:sldId id="5761" r:id="rId7"/>
    <p:sldId id="5773" r:id="rId8"/>
    <p:sldId id="5788" r:id="rId9"/>
    <p:sldId id="5798" r:id="rId10"/>
    <p:sldId id="383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99322-338F-4F5A-9898-BBD3FAA76FF2}">
          <p14:sldIdLst>
            <p14:sldId id="336"/>
            <p14:sldId id="5760"/>
            <p14:sldId id="5761"/>
            <p14:sldId id="5773"/>
            <p14:sldId id="5788"/>
            <p14:sldId id="5798"/>
            <p14:sldId id="38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nan Thakkar" initials="MT" lastIdx="10" clrIdx="1">
    <p:extLst>
      <p:ext uri="{19B8F6BF-5375-455C-9EA6-DF929625EA0E}">
        <p15:presenceInfo xmlns:p15="http://schemas.microsoft.com/office/powerpoint/2012/main" userId="S::MThakkar@synoptek.com::6f89098f-fe28-44e0-9a13-211062b2afd2" providerId="AD"/>
      </p:ext>
    </p:extLst>
  </p:cmAuthor>
  <p:cmAuthor id="6" name="Neha Kumar" initials="NK" lastIdx="4" clrIdx="0">
    <p:extLst>
      <p:ext uri="{19B8F6BF-5375-455C-9EA6-DF929625EA0E}">
        <p15:presenceInfo xmlns:p15="http://schemas.microsoft.com/office/powerpoint/2012/main" userId="S-1-5-21-935667019-269024933-3845527968-3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237"/>
    <a:srgbClr val="F05237"/>
    <a:srgbClr val="004677"/>
    <a:srgbClr val="807F83"/>
    <a:srgbClr val="08415C"/>
    <a:srgbClr val="96BDC6"/>
    <a:srgbClr val="2B303A"/>
    <a:srgbClr val="13293D"/>
    <a:srgbClr val="F05137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2554" autoAdjust="0"/>
  </p:normalViewPr>
  <p:slideViewPr>
    <p:cSldViewPr snapToGrid="0">
      <p:cViewPr varScale="1">
        <p:scale>
          <a:sx n="80" d="100"/>
          <a:sy n="80" d="100"/>
        </p:scale>
        <p:origin x="63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8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7FA46-9B36-4B16-B6A9-BA08DFA2A00F}" type="doc">
      <dgm:prSet loTypeId="urn:microsoft.com/office/officeart/2009/3/layout/StepUp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83B0EF7-6AD8-4ABF-90CD-7B55EFEA0172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34CD66-E04B-4644-BBA8-B83C469E5AD6}" type="parTrans" cxnId="{60F63DF1-7E9B-4D67-A984-4052535262E3}">
      <dgm:prSet/>
      <dgm:spPr/>
      <dgm:t>
        <a:bodyPr/>
        <a:lstStyle/>
        <a:p>
          <a:endParaRPr lang="en-IN"/>
        </a:p>
      </dgm:t>
    </dgm:pt>
    <dgm:pt modelId="{FAF0524A-54EC-47B8-8C02-1784E42FEA1A}" type="sibTrans" cxnId="{60F63DF1-7E9B-4D67-A984-4052535262E3}">
      <dgm:prSet/>
      <dgm:spPr/>
      <dgm:t>
        <a:bodyPr/>
        <a:lstStyle/>
        <a:p>
          <a:endParaRPr lang="en-IN"/>
        </a:p>
      </dgm:t>
    </dgm:pt>
    <dgm:pt modelId="{BF4FB7C7-BCE2-4FFF-967F-32AD16926325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Page1: Retail-Churn-Prediction.</a:t>
          </a:r>
        </a:p>
      </dgm:t>
    </dgm:pt>
    <dgm:pt modelId="{CB9CE848-54DB-4F07-9993-45CBC2D8233C}" type="parTrans" cxnId="{7263BAF9-FF6C-4CBE-B074-EFAC5AADAF54}">
      <dgm:prSet/>
      <dgm:spPr/>
      <dgm:t>
        <a:bodyPr/>
        <a:lstStyle/>
        <a:p>
          <a:endParaRPr lang="en-IN"/>
        </a:p>
      </dgm:t>
    </dgm:pt>
    <dgm:pt modelId="{A8462B2D-9297-40E0-9E3B-3EC436FAB64B}" type="sibTrans" cxnId="{7263BAF9-FF6C-4CBE-B074-EFAC5AADAF54}">
      <dgm:prSet/>
      <dgm:spPr/>
      <dgm:t>
        <a:bodyPr/>
        <a:lstStyle/>
        <a:p>
          <a:endParaRPr lang="en-IN"/>
        </a:p>
      </dgm:t>
    </dgm:pt>
    <dgm:pt modelId="{590B3525-A7E8-4AD7-A2A8-7AD51904AB24}">
      <dgm:prSet custT="1"/>
      <dgm:spPr/>
      <dgm:t>
        <a:bodyPr/>
        <a:lstStyle/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Page2: Retail-Churn-Analysis.</a:t>
          </a:r>
        </a:p>
      </dgm:t>
    </dgm:pt>
    <dgm:pt modelId="{80D4F28A-53E0-4695-B89E-E6E36CE9BD4A}" type="parTrans" cxnId="{4D944CCD-AB13-455E-A33E-1E86AA44468C}">
      <dgm:prSet/>
      <dgm:spPr/>
      <dgm:t>
        <a:bodyPr/>
        <a:lstStyle/>
        <a:p>
          <a:endParaRPr lang="en-IN"/>
        </a:p>
      </dgm:t>
    </dgm:pt>
    <dgm:pt modelId="{D82C7F68-BC3B-4CD4-840F-B8A57561AFFC}" type="sibTrans" cxnId="{4D944CCD-AB13-455E-A33E-1E86AA44468C}">
      <dgm:prSet/>
      <dgm:spPr/>
      <dgm:t>
        <a:bodyPr/>
        <a:lstStyle/>
        <a:p>
          <a:endParaRPr lang="en-IN"/>
        </a:p>
      </dgm:t>
    </dgm:pt>
    <dgm:pt modelId="{91E16538-4FBB-4DEA-A656-D9DB200A9985}">
      <dgm:prSet custT="1"/>
      <dgm:spPr/>
      <dgm:t>
        <a:bodyPr/>
        <a:lstStyle/>
        <a:p>
          <a:r>
            <a:rPr lang="en-IN" sz="1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</dgm:t>
    </dgm:pt>
    <dgm:pt modelId="{398ED317-3B65-47B8-8CCD-1A1011445D7B}" type="parTrans" cxnId="{95916770-6EFE-4B3B-BC93-FDF5CB80EC49}">
      <dgm:prSet/>
      <dgm:spPr/>
      <dgm:t>
        <a:bodyPr/>
        <a:lstStyle/>
        <a:p>
          <a:endParaRPr lang="en-IN"/>
        </a:p>
      </dgm:t>
    </dgm:pt>
    <dgm:pt modelId="{0102B707-4BCD-4803-A313-695FA3831BFD}" type="sibTrans" cxnId="{95916770-6EFE-4B3B-BC93-FDF5CB80EC49}">
      <dgm:prSet/>
      <dgm:spPr/>
      <dgm:t>
        <a:bodyPr/>
        <a:lstStyle/>
        <a:p>
          <a:endParaRPr lang="en-IN"/>
        </a:p>
      </dgm:t>
    </dgm:pt>
    <dgm:pt modelId="{C38E3BA4-D7D3-426E-9F5F-A2764C89E0B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</dgm:t>
    </dgm:pt>
    <dgm:pt modelId="{6A95101F-B71B-4D58-8D0D-42C61BA2BC82}" type="parTrans" cxnId="{49C54625-1355-4AB0-A27F-6D9E017DDE58}">
      <dgm:prSet/>
      <dgm:spPr/>
      <dgm:t>
        <a:bodyPr/>
        <a:lstStyle/>
        <a:p>
          <a:endParaRPr lang="en-IN"/>
        </a:p>
      </dgm:t>
    </dgm:pt>
    <dgm:pt modelId="{D7CC80BD-96AE-460D-B07B-8A045C41F256}" type="sibTrans" cxnId="{49C54625-1355-4AB0-A27F-6D9E017DDE58}">
      <dgm:prSet/>
      <dgm:spPr/>
      <dgm:t>
        <a:bodyPr/>
        <a:lstStyle/>
        <a:p>
          <a:endParaRPr lang="en-IN"/>
        </a:p>
      </dgm:t>
    </dgm:pt>
    <dgm:pt modelId="{024F5F7F-1C65-49C6-AEA5-3C54F0C229EA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dirty="0">
              <a:latin typeface="Calibri" panose="020F0502020204030204" pitchFamily="34" charset="0"/>
              <a:cs typeface="Calibri" panose="020F0502020204030204" pitchFamily="34" charset="0"/>
            </a:rPr>
            <a:t>user data </a:t>
          </a:r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&amp;</a:t>
          </a:r>
          <a:r>
            <a:rPr lang="en-IN" sz="1500" b="1" i="1" dirty="0">
              <a:latin typeface="Calibri" panose="020F0502020204030204" pitchFamily="34" charset="0"/>
              <a:cs typeface="Calibri" panose="020F0502020204030204" pitchFamily="34" charset="0"/>
            </a:rPr>
            <a:t> activity data</a:t>
          </a:r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 from as per the schema given in table 1 &amp; 2 in page1</a:t>
          </a:r>
        </a:p>
      </dgm:t>
    </dgm:pt>
    <dgm:pt modelId="{257E458B-B64F-47C5-844D-429C49D2CC25}" type="parTrans" cxnId="{13ECE65D-A682-423F-B335-6E41EAC9DF53}">
      <dgm:prSet/>
      <dgm:spPr/>
      <dgm:t>
        <a:bodyPr/>
        <a:lstStyle/>
        <a:p>
          <a:endParaRPr lang="en-IN"/>
        </a:p>
      </dgm:t>
    </dgm:pt>
    <dgm:pt modelId="{397133B5-FC36-4C4C-85AB-5C16B830FCA8}" type="sibTrans" cxnId="{13ECE65D-A682-423F-B335-6E41EAC9DF53}">
      <dgm:prSet/>
      <dgm:spPr/>
      <dgm:t>
        <a:bodyPr/>
        <a:lstStyle/>
        <a:p>
          <a:endParaRPr lang="en-IN"/>
        </a:p>
      </dgm:t>
    </dgm:pt>
    <dgm:pt modelId="{3901D1BA-C47D-465A-9165-DBCC3375D550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Predict the user is churner or non-churner for the data uploaded by user in web UI page1</a:t>
          </a:r>
        </a:p>
      </dgm:t>
    </dgm:pt>
    <dgm:pt modelId="{F614A61B-1E84-4D37-A35C-958E73BE6F89}" type="parTrans" cxnId="{99A482E6-CA94-4829-82E2-B6719EA3A838}">
      <dgm:prSet/>
      <dgm:spPr/>
      <dgm:t>
        <a:bodyPr/>
        <a:lstStyle/>
        <a:p>
          <a:endParaRPr lang="en-IN"/>
        </a:p>
      </dgm:t>
    </dgm:pt>
    <dgm:pt modelId="{F0DAAB16-22D7-4937-9759-D4CC14F7F387}" type="sibTrans" cxnId="{99A482E6-CA94-4829-82E2-B6719EA3A838}">
      <dgm:prSet/>
      <dgm:spPr/>
      <dgm:t>
        <a:bodyPr/>
        <a:lstStyle/>
        <a:p>
          <a:endParaRPr lang="en-IN"/>
        </a:p>
      </dgm:t>
    </dgm:pt>
    <dgm:pt modelId="{367516CF-13DC-474B-B62A-5B1CEA64FB96}">
      <dgm:prSet custT="1"/>
      <dgm:spPr/>
      <dgm:t>
        <a:bodyPr/>
        <a:lstStyle/>
        <a:p>
          <a:r>
            <a:rPr lang="en-IN" sz="1500" b="1" dirty="0">
              <a:latin typeface="Calibri" panose="020F0502020204030204" pitchFamily="34" charset="0"/>
              <a:cs typeface="Calibri" panose="020F0502020204030204" pitchFamily="34" charset="0"/>
            </a:rPr>
            <a:t>Display the churn result in the web UI</a:t>
          </a:r>
        </a:p>
      </dgm:t>
    </dgm:pt>
    <dgm:pt modelId="{0A3747EE-B4E4-4208-A11A-3B1076EFF21F}" type="parTrans" cxnId="{A67A0C44-1748-41C1-8BAB-99B484BE6AD2}">
      <dgm:prSet/>
      <dgm:spPr/>
      <dgm:t>
        <a:bodyPr/>
        <a:lstStyle/>
        <a:p>
          <a:endParaRPr lang="en-IN"/>
        </a:p>
      </dgm:t>
    </dgm:pt>
    <dgm:pt modelId="{B8437433-E003-49AE-9968-25F3D82B73C3}" type="sibTrans" cxnId="{A67A0C44-1748-41C1-8BAB-99B484BE6AD2}">
      <dgm:prSet/>
      <dgm:spPr/>
      <dgm:t>
        <a:bodyPr/>
        <a:lstStyle/>
        <a:p>
          <a:endParaRPr lang="en-IN"/>
        </a:p>
      </dgm:t>
    </dgm:pt>
    <dgm:pt modelId="{2A6D7757-05A7-409F-8266-C31D29FB1C21}">
      <dgm:prSet custT="1"/>
      <dgm:spPr/>
      <dgm:t>
        <a:bodyPr/>
        <a:lstStyle/>
        <a:p>
          <a:r>
            <a:rPr lang="en-IN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r>
            <a:rPr lang="en-IN" sz="1600" b="1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on </a:t>
          </a:r>
        </a:p>
      </dgm:t>
    </dgm:pt>
    <dgm:pt modelId="{3D64F663-09C3-416D-A7C5-EB6E5BB3F6DB}" type="parTrans" cxnId="{BA08CF2D-0465-426F-9B03-9F85D9284746}">
      <dgm:prSet/>
      <dgm:spPr/>
      <dgm:t>
        <a:bodyPr/>
        <a:lstStyle/>
        <a:p>
          <a:endParaRPr lang="en-IN"/>
        </a:p>
      </dgm:t>
    </dgm:pt>
    <dgm:pt modelId="{86BEB5B1-B245-4880-9BB5-804AE98C9259}" type="sibTrans" cxnId="{BA08CF2D-0465-426F-9B03-9F85D9284746}">
      <dgm:prSet/>
      <dgm:spPr/>
      <dgm:t>
        <a:bodyPr/>
        <a:lstStyle/>
        <a:p>
          <a:endParaRPr lang="en-IN"/>
        </a:p>
      </dgm:t>
    </dgm:pt>
    <dgm:pt modelId="{77603106-AF3C-4F45-948C-102DA7F64DB8}" type="pres">
      <dgm:prSet presAssocID="{3F47FA46-9B36-4B16-B6A9-BA08DFA2A00F}" presName="rootnode" presStyleCnt="0">
        <dgm:presLayoutVars>
          <dgm:chMax/>
          <dgm:chPref/>
          <dgm:dir/>
          <dgm:animLvl val="lvl"/>
        </dgm:presLayoutVars>
      </dgm:prSet>
      <dgm:spPr/>
    </dgm:pt>
    <dgm:pt modelId="{C072E8C3-8B54-4C49-820F-DC0E1C2E3ED9}" type="pres">
      <dgm:prSet presAssocID="{E83B0EF7-6AD8-4ABF-90CD-7B55EFEA0172}" presName="composite" presStyleCnt="0"/>
      <dgm:spPr/>
    </dgm:pt>
    <dgm:pt modelId="{ACF82FFE-B692-41D8-912C-FB0633D45990}" type="pres">
      <dgm:prSet presAssocID="{E83B0EF7-6AD8-4ABF-90CD-7B55EFEA0172}" presName="LShape" presStyleLbl="alignNode1" presStyleIdx="0" presStyleCnt="5"/>
      <dgm:spPr/>
    </dgm:pt>
    <dgm:pt modelId="{11AB684B-E31E-4A30-903E-A73582F9F84F}" type="pres">
      <dgm:prSet presAssocID="{E83B0EF7-6AD8-4ABF-90CD-7B55EFEA017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2EB67C6-A1F4-4FB2-8656-BE92B216C95B}" type="pres">
      <dgm:prSet presAssocID="{E83B0EF7-6AD8-4ABF-90CD-7B55EFEA0172}" presName="Triangle" presStyleLbl="alignNode1" presStyleIdx="1" presStyleCnt="5"/>
      <dgm:spPr/>
    </dgm:pt>
    <dgm:pt modelId="{3BCA1DF5-F85A-42D9-8A21-D0849FDEF0C5}" type="pres">
      <dgm:prSet presAssocID="{FAF0524A-54EC-47B8-8C02-1784E42FEA1A}" presName="sibTrans" presStyleCnt="0"/>
      <dgm:spPr/>
    </dgm:pt>
    <dgm:pt modelId="{D5B22760-2125-4FB3-BFDD-98A3C111D468}" type="pres">
      <dgm:prSet presAssocID="{FAF0524A-54EC-47B8-8C02-1784E42FEA1A}" presName="space" presStyleCnt="0"/>
      <dgm:spPr/>
    </dgm:pt>
    <dgm:pt modelId="{B5E33C4E-F398-4119-B701-F7BAA83A6F96}" type="pres">
      <dgm:prSet presAssocID="{91E16538-4FBB-4DEA-A656-D9DB200A9985}" presName="composite" presStyleCnt="0"/>
      <dgm:spPr/>
    </dgm:pt>
    <dgm:pt modelId="{A6A68B7C-AAAA-4A53-9985-186D0BAD15DC}" type="pres">
      <dgm:prSet presAssocID="{91E16538-4FBB-4DEA-A656-D9DB200A9985}" presName="LShape" presStyleLbl="alignNode1" presStyleIdx="2" presStyleCnt="5"/>
      <dgm:spPr/>
    </dgm:pt>
    <dgm:pt modelId="{D7150353-63A9-4BC7-BB4B-8660DA359D51}" type="pres">
      <dgm:prSet presAssocID="{91E16538-4FBB-4DEA-A656-D9DB200A9985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52D095C-D7D8-4E72-95D4-F3B55C33F5FC}" type="pres">
      <dgm:prSet presAssocID="{91E16538-4FBB-4DEA-A656-D9DB200A9985}" presName="Triangle" presStyleLbl="alignNode1" presStyleIdx="3" presStyleCnt="5"/>
      <dgm:spPr/>
    </dgm:pt>
    <dgm:pt modelId="{F894289D-2BCA-4F79-995C-C7FB92B0E943}" type="pres">
      <dgm:prSet presAssocID="{0102B707-4BCD-4803-A313-695FA3831BFD}" presName="sibTrans" presStyleCnt="0"/>
      <dgm:spPr/>
    </dgm:pt>
    <dgm:pt modelId="{933E2BD7-884E-4A4F-9229-6701B578C3CE}" type="pres">
      <dgm:prSet presAssocID="{0102B707-4BCD-4803-A313-695FA3831BFD}" presName="space" presStyleCnt="0"/>
      <dgm:spPr/>
    </dgm:pt>
    <dgm:pt modelId="{51488F41-0A2A-4CC5-8E90-37453DF21745}" type="pres">
      <dgm:prSet presAssocID="{2A6D7757-05A7-409F-8266-C31D29FB1C21}" presName="composite" presStyleCnt="0"/>
      <dgm:spPr/>
    </dgm:pt>
    <dgm:pt modelId="{BBA45F26-89F9-418F-B252-9AB8C5F18D64}" type="pres">
      <dgm:prSet presAssocID="{2A6D7757-05A7-409F-8266-C31D29FB1C21}" presName="LShape" presStyleLbl="alignNode1" presStyleIdx="4" presStyleCnt="5"/>
      <dgm:spPr/>
    </dgm:pt>
    <dgm:pt modelId="{E60D0C78-9CCE-48B4-8C44-25276318C394}" type="pres">
      <dgm:prSet presAssocID="{2A6D7757-05A7-409F-8266-C31D29FB1C21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E941C17-0E9B-4B8F-8360-1E8EE90F8F77}" type="presOf" srcId="{024F5F7F-1C65-49C6-AEA5-3C54F0C229EA}" destId="{D7150353-63A9-4BC7-BB4B-8660DA359D51}" srcOrd="0" destOrd="2" presId="urn:microsoft.com/office/officeart/2009/3/layout/StepUpProcess"/>
    <dgm:cxn modelId="{49C54625-1355-4AB0-A27F-6D9E017DDE58}" srcId="{91E16538-4FBB-4DEA-A656-D9DB200A9985}" destId="{C38E3BA4-D7D3-426E-9F5F-A2764C89E0B0}" srcOrd="0" destOrd="0" parTransId="{6A95101F-B71B-4D58-8D0D-42C61BA2BC82}" sibTransId="{D7CC80BD-96AE-460D-B07B-8A045C41F256}"/>
    <dgm:cxn modelId="{BA08CF2D-0465-426F-9B03-9F85D9284746}" srcId="{3F47FA46-9B36-4B16-B6A9-BA08DFA2A00F}" destId="{2A6D7757-05A7-409F-8266-C31D29FB1C21}" srcOrd="2" destOrd="0" parTransId="{3D64F663-09C3-416D-A7C5-EB6E5BB3F6DB}" sibTransId="{86BEB5B1-B245-4880-9BB5-804AE98C9259}"/>
    <dgm:cxn modelId="{A8CF8B38-83A0-4716-9027-DF051A1A5F83}" type="presOf" srcId="{E83B0EF7-6AD8-4ABF-90CD-7B55EFEA0172}" destId="{11AB684B-E31E-4A30-903E-A73582F9F84F}" srcOrd="0" destOrd="0" presId="urn:microsoft.com/office/officeart/2009/3/layout/StepUpProcess"/>
    <dgm:cxn modelId="{13ECE65D-A682-423F-B335-6E41EAC9DF53}" srcId="{91E16538-4FBB-4DEA-A656-D9DB200A9985}" destId="{024F5F7F-1C65-49C6-AEA5-3C54F0C229EA}" srcOrd="1" destOrd="0" parTransId="{257E458B-B64F-47C5-844D-429C49D2CC25}" sibTransId="{397133B5-FC36-4C4C-85AB-5C16B830FCA8}"/>
    <dgm:cxn modelId="{A67A0C44-1748-41C1-8BAB-99B484BE6AD2}" srcId="{91E16538-4FBB-4DEA-A656-D9DB200A9985}" destId="{367516CF-13DC-474B-B62A-5B1CEA64FB96}" srcOrd="3" destOrd="0" parTransId="{0A3747EE-B4E4-4208-A11A-3B1076EFF21F}" sibTransId="{B8437433-E003-49AE-9968-25F3D82B73C3}"/>
    <dgm:cxn modelId="{018FBD44-ADE6-4BB6-8154-0AAEBCADC6DE}" type="presOf" srcId="{3F47FA46-9B36-4B16-B6A9-BA08DFA2A00F}" destId="{77603106-AF3C-4F45-948C-102DA7F64DB8}" srcOrd="0" destOrd="0" presId="urn:microsoft.com/office/officeart/2009/3/layout/StepUpProcess"/>
    <dgm:cxn modelId="{2AFDE548-28E0-4A83-A74B-4FA199970955}" type="presOf" srcId="{590B3525-A7E8-4AD7-A2A8-7AD51904AB24}" destId="{11AB684B-E31E-4A30-903E-A73582F9F84F}" srcOrd="0" destOrd="2" presId="urn:microsoft.com/office/officeart/2009/3/layout/StepUpProcess"/>
    <dgm:cxn modelId="{95916770-6EFE-4B3B-BC93-FDF5CB80EC49}" srcId="{3F47FA46-9B36-4B16-B6A9-BA08DFA2A00F}" destId="{91E16538-4FBB-4DEA-A656-D9DB200A9985}" srcOrd="1" destOrd="0" parTransId="{398ED317-3B65-47B8-8CCD-1A1011445D7B}" sibTransId="{0102B707-4BCD-4803-A313-695FA3831BFD}"/>
    <dgm:cxn modelId="{692B827A-5D04-4E43-8DF3-D719EA284377}" type="presOf" srcId="{BF4FB7C7-BCE2-4FFF-967F-32AD16926325}" destId="{11AB684B-E31E-4A30-903E-A73582F9F84F}" srcOrd="0" destOrd="1" presId="urn:microsoft.com/office/officeart/2009/3/layout/StepUpProcess"/>
    <dgm:cxn modelId="{5D1910A4-C7FE-4E9F-8A86-3A47B3E5F986}" type="presOf" srcId="{3901D1BA-C47D-465A-9165-DBCC3375D550}" destId="{D7150353-63A9-4BC7-BB4B-8660DA359D51}" srcOrd="0" destOrd="3" presId="urn:microsoft.com/office/officeart/2009/3/layout/StepUpProcess"/>
    <dgm:cxn modelId="{C0E6A7AD-ADF0-4AAC-A67A-D9E4639788FA}" type="presOf" srcId="{2A6D7757-05A7-409F-8266-C31D29FB1C21}" destId="{E60D0C78-9CCE-48B4-8C44-25276318C394}" srcOrd="0" destOrd="0" presId="urn:microsoft.com/office/officeart/2009/3/layout/StepUpProcess"/>
    <dgm:cxn modelId="{FA044CCD-407C-4627-B339-BBEBA31A758F}" type="presOf" srcId="{91E16538-4FBB-4DEA-A656-D9DB200A9985}" destId="{D7150353-63A9-4BC7-BB4B-8660DA359D51}" srcOrd="0" destOrd="0" presId="urn:microsoft.com/office/officeart/2009/3/layout/StepUpProcess"/>
    <dgm:cxn modelId="{4D944CCD-AB13-455E-A33E-1E86AA44468C}" srcId="{E83B0EF7-6AD8-4ABF-90CD-7B55EFEA0172}" destId="{590B3525-A7E8-4AD7-A2A8-7AD51904AB24}" srcOrd="1" destOrd="0" parTransId="{80D4F28A-53E0-4695-B89E-E6E36CE9BD4A}" sibTransId="{D82C7F68-BC3B-4CD4-840F-B8A57561AFFC}"/>
    <dgm:cxn modelId="{BBCD36D8-4436-4ACB-8927-7C76D6DBC38E}" type="presOf" srcId="{C38E3BA4-D7D3-426E-9F5F-A2764C89E0B0}" destId="{D7150353-63A9-4BC7-BB4B-8660DA359D51}" srcOrd="0" destOrd="1" presId="urn:microsoft.com/office/officeart/2009/3/layout/StepUpProcess"/>
    <dgm:cxn modelId="{99A482E6-CA94-4829-82E2-B6719EA3A838}" srcId="{91E16538-4FBB-4DEA-A656-D9DB200A9985}" destId="{3901D1BA-C47D-465A-9165-DBCC3375D550}" srcOrd="2" destOrd="0" parTransId="{F614A61B-1E84-4D37-A35C-958E73BE6F89}" sibTransId="{F0DAAB16-22D7-4937-9759-D4CC14F7F387}"/>
    <dgm:cxn modelId="{52FC9DEE-FCAC-4EE4-B49A-E545F611BBB6}" type="presOf" srcId="{367516CF-13DC-474B-B62A-5B1CEA64FB96}" destId="{D7150353-63A9-4BC7-BB4B-8660DA359D51}" srcOrd="0" destOrd="4" presId="urn:microsoft.com/office/officeart/2009/3/layout/StepUpProcess"/>
    <dgm:cxn modelId="{60F63DF1-7E9B-4D67-A984-4052535262E3}" srcId="{3F47FA46-9B36-4B16-B6A9-BA08DFA2A00F}" destId="{E83B0EF7-6AD8-4ABF-90CD-7B55EFEA0172}" srcOrd="0" destOrd="0" parTransId="{4C34CD66-E04B-4644-BBA8-B83C469E5AD6}" sibTransId="{FAF0524A-54EC-47B8-8C02-1784E42FEA1A}"/>
    <dgm:cxn modelId="{7263BAF9-FF6C-4CBE-B074-EFAC5AADAF54}" srcId="{E83B0EF7-6AD8-4ABF-90CD-7B55EFEA0172}" destId="{BF4FB7C7-BCE2-4FFF-967F-32AD16926325}" srcOrd="0" destOrd="0" parTransId="{CB9CE848-54DB-4F07-9993-45CBC2D8233C}" sibTransId="{A8462B2D-9297-40E0-9E3B-3EC436FAB64B}"/>
    <dgm:cxn modelId="{9F648CF8-CD29-4A82-BAD1-A000D85CB356}" type="presParOf" srcId="{77603106-AF3C-4F45-948C-102DA7F64DB8}" destId="{C072E8C3-8B54-4C49-820F-DC0E1C2E3ED9}" srcOrd="0" destOrd="0" presId="urn:microsoft.com/office/officeart/2009/3/layout/StepUpProcess"/>
    <dgm:cxn modelId="{7B00F29A-E2BB-411C-A672-88BD94B28918}" type="presParOf" srcId="{C072E8C3-8B54-4C49-820F-DC0E1C2E3ED9}" destId="{ACF82FFE-B692-41D8-912C-FB0633D45990}" srcOrd="0" destOrd="0" presId="urn:microsoft.com/office/officeart/2009/3/layout/StepUpProcess"/>
    <dgm:cxn modelId="{3DF947BA-BB09-44DE-9149-C8BB750E94CE}" type="presParOf" srcId="{C072E8C3-8B54-4C49-820F-DC0E1C2E3ED9}" destId="{11AB684B-E31E-4A30-903E-A73582F9F84F}" srcOrd="1" destOrd="0" presId="urn:microsoft.com/office/officeart/2009/3/layout/StepUpProcess"/>
    <dgm:cxn modelId="{553BBC7B-93BD-4478-B197-219299AAF725}" type="presParOf" srcId="{C072E8C3-8B54-4C49-820F-DC0E1C2E3ED9}" destId="{A2EB67C6-A1F4-4FB2-8656-BE92B216C95B}" srcOrd="2" destOrd="0" presId="urn:microsoft.com/office/officeart/2009/3/layout/StepUpProcess"/>
    <dgm:cxn modelId="{99A20C1D-7CC9-4115-B3A0-D317CC3A4FF3}" type="presParOf" srcId="{77603106-AF3C-4F45-948C-102DA7F64DB8}" destId="{3BCA1DF5-F85A-42D9-8A21-D0849FDEF0C5}" srcOrd="1" destOrd="0" presId="urn:microsoft.com/office/officeart/2009/3/layout/StepUpProcess"/>
    <dgm:cxn modelId="{4C277AA8-AF46-43B4-BBB5-A724B5DBCA33}" type="presParOf" srcId="{3BCA1DF5-F85A-42D9-8A21-D0849FDEF0C5}" destId="{D5B22760-2125-4FB3-BFDD-98A3C111D468}" srcOrd="0" destOrd="0" presId="urn:microsoft.com/office/officeart/2009/3/layout/StepUpProcess"/>
    <dgm:cxn modelId="{D7B15D83-5395-488C-B989-1A7FF60F3F3E}" type="presParOf" srcId="{77603106-AF3C-4F45-948C-102DA7F64DB8}" destId="{B5E33C4E-F398-4119-B701-F7BAA83A6F96}" srcOrd="2" destOrd="0" presId="urn:microsoft.com/office/officeart/2009/3/layout/StepUpProcess"/>
    <dgm:cxn modelId="{5F0CE245-B26E-40EB-BFA1-DDE057F0EFDA}" type="presParOf" srcId="{B5E33C4E-F398-4119-B701-F7BAA83A6F96}" destId="{A6A68B7C-AAAA-4A53-9985-186D0BAD15DC}" srcOrd="0" destOrd="0" presId="urn:microsoft.com/office/officeart/2009/3/layout/StepUpProcess"/>
    <dgm:cxn modelId="{D401B181-B0DD-4294-AB8E-A3DDB554C76C}" type="presParOf" srcId="{B5E33C4E-F398-4119-B701-F7BAA83A6F96}" destId="{D7150353-63A9-4BC7-BB4B-8660DA359D51}" srcOrd="1" destOrd="0" presId="urn:microsoft.com/office/officeart/2009/3/layout/StepUpProcess"/>
    <dgm:cxn modelId="{70F82FFE-9985-4497-AA42-04C82436C1A2}" type="presParOf" srcId="{B5E33C4E-F398-4119-B701-F7BAA83A6F96}" destId="{A52D095C-D7D8-4E72-95D4-F3B55C33F5FC}" srcOrd="2" destOrd="0" presId="urn:microsoft.com/office/officeart/2009/3/layout/StepUpProcess"/>
    <dgm:cxn modelId="{8B848B4D-CFC0-4861-9920-C57EAACAE5AF}" type="presParOf" srcId="{77603106-AF3C-4F45-948C-102DA7F64DB8}" destId="{F894289D-2BCA-4F79-995C-C7FB92B0E943}" srcOrd="3" destOrd="0" presId="urn:microsoft.com/office/officeart/2009/3/layout/StepUpProcess"/>
    <dgm:cxn modelId="{B61A6BCF-5632-4364-A9CF-42DD8210246F}" type="presParOf" srcId="{F894289D-2BCA-4F79-995C-C7FB92B0E943}" destId="{933E2BD7-884E-4A4F-9229-6701B578C3CE}" srcOrd="0" destOrd="0" presId="urn:microsoft.com/office/officeart/2009/3/layout/StepUpProcess"/>
    <dgm:cxn modelId="{AA10F22C-2247-421A-94A1-181977F6AC5F}" type="presParOf" srcId="{77603106-AF3C-4F45-948C-102DA7F64DB8}" destId="{51488F41-0A2A-4CC5-8E90-37453DF21745}" srcOrd="4" destOrd="0" presId="urn:microsoft.com/office/officeart/2009/3/layout/StepUpProcess"/>
    <dgm:cxn modelId="{BC9ED12B-50EC-4A76-9BEE-53259259100B}" type="presParOf" srcId="{51488F41-0A2A-4CC5-8E90-37453DF21745}" destId="{BBA45F26-89F9-418F-B252-9AB8C5F18D64}" srcOrd="0" destOrd="0" presId="urn:microsoft.com/office/officeart/2009/3/layout/StepUpProcess"/>
    <dgm:cxn modelId="{E54016F6-67A8-4B89-8A55-6E884CC11918}" type="presParOf" srcId="{51488F41-0A2A-4CC5-8E90-37453DF21745}" destId="{E60D0C78-9CCE-48B4-8C44-25276318C39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2FFE-B692-41D8-912C-FB0633D45990}">
      <dsp:nvSpPr>
        <dsp:cNvPr id="0" name=""/>
        <dsp:cNvSpPr/>
      </dsp:nvSpPr>
      <dsp:spPr>
        <a:xfrm rot="5400000">
          <a:off x="383972" y="857646"/>
          <a:ext cx="1146949" cy="190849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AB684B-E31E-4A30-903E-A73582F9F84F}">
      <dsp:nvSpPr>
        <dsp:cNvPr id="0" name=""/>
        <dsp:cNvSpPr/>
      </dsp:nvSpPr>
      <dsp:spPr>
        <a:xfrm>
          <a:off x="192518" y="1427876"/>
          <a:ext cx="1723002" cy="15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a web UI using </a:t>
          </a:r>
          <a:r>
            <a:rPr lang="en-IN" sz="1600" b="1" i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streamlit.</a:t>
          </a:r>
          <a:endParaRPr lang="en-IN" sz="1600" b="1" kern="1200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Page1: Retail-Churn-Prediction.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Page2: Retail-Churn-Analysis.</a:t>
          </a:r>
        </a:p>
      </dsp:txBody>
      <dsp:txXfrm>
        <a:off x="192518" y="1427876"/>
        <a:ext cx="1723002" cy="1510312"/>
      </dsp:txXfrm>
    </dsp:sp>
    <dsp:sp modelId="{A2EB67C6-A1F4-4FB2-8656-BE92B216C95B}">
      <dsp:nvSpPr>
        <dsp:cNvPr id="0" name=""/>
        <dsp:cNvSpPr/>
      </dsp:nvSpPr>
      <dsp:spPr>
        <a:xfrm>
          <a:off x="1590425" y="717141"/>
          <a:ext cx="325094" cy="32509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A68B7C-AAAA-4A53-9985-186D0BAD15DC}">
      <dsp:nvSpPr>
        <dsp:cNvPr id="0" name=""/>
        <dsp:cNvSpPr/>
      </dsp:nvSpPr>
      <dsp:spPr>
        <a:xfrm rot="5400000">
          <a:off x="2493264" y="335700"/>
          <a:ext cx="1146949" cy="190849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150353-63A9-4BC7-BB4B-8660DA359D51}">
      <dsp:nvSpPr>
        <dsp:cNvPr id="0" name=""/>
        <dsp:cNvSpPr/>
      </dsp:nvSpPr>
      <dsp:spPr>
        <a:xfrm>
          <a:off x="2301809" y="905930"/>
          <a:ext cx="1723002" cy="15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Page1: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Load the saved model inside web UI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Accept the </a:t>
          </a:r>
          <a:r>
            <a:rPr lang="en-IN" sz="15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user data </a:t>
          </a: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&amp;</a:t>
          </a:r>
          <a:r>
            <a:rPr lang="en-IN" sz="15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activity data</a:t>
          </a: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 from as per the schema given in table 1 &amp; 2 in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Predict the user is churner or non-churner for the data uploaded by user in web UI page1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churn result in the web UI</a:t>
          </a:r>
        </a:p>
      </dsp:txBody>
      <dsp:txXfrm>
        <a:off x="2301809" y="905930"/>
        <a:ext cx="1723002" cy="1510312"/>
      </dsp:txXfrm>
    </dsp:sp>
    <dsp:sp modelId="{A52D095C-D7D8-4E72-95D4-F3B55C33F5FC}">
      <dsp:nvSpPr>
        <dsp:cNvPr id="0" name=""/>
        <dsp:cNvSpPr/>
      </dsp:nvSpPr>
      <dsp:spPr>
        <a:xfrm>
          <a:off x="3699717" y="195194"/>
          <a:ext cx="325094" cy="32509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A45F26-89F9-418F-B252-9AB8C5F18D64}">
      <dsp:nvSpPr>
        <dsp:cNvPr id="0" name=""/>
        <dsp:cNvSpPr/>
      </dsp:nvSpPr>
      <dsp:spPr>
        <a:xfrm rot="5400000">
          <a:off x="4602555" y="-186245"/>
          <a:ext cx="1146949" cy="190849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0D0C78-9CCE-48B4-8C44-25276318C394}">
      <dsp:nvSpPr>
        <dsp:cNvPr id="0" name=""/>
        <dsp:cNvSpPr/>
      </dsp:nvSpPr>
      <dsp:spPr>
        <a:xfrm>
          <a:off x="4411101" y="383984"/>
          <a:ext cx="1723002" cy="15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Operations in Page2:</a:t>
          </a: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Display the analysis of the customer purchase habits and patterns on </a:t>
          </a:r>
        </a:p>
      </dsp:txBody>
      <dsp:txXfrm>
        <a:off x="4411101" y="383984"/>
        <a:ext cx="1723002" cy="151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C3F5-481B-4D84-8DBE-69940399AAB5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D3D0E-E0D1-447E-8F7D-E7EB2531A9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B46F3-6B42-463F-8870-8A1CA13CA8AA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54E5A-AB99-49A3-994D-1D5D34D9C3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54E5A-AB99-49A3-994D-1D5D34D9C3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emf"/><Relationship Id="rId7" Type="http://schemas.openxmlformats.org/officeDocument/2006/relationships/hyperlink" Target="https://www.facebook.com/synoptekservice/?ref=stream" TargetMode="Externa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hyperlink" Target="https://www.linkedin.com/company/synoptek/" TargetMode="External"/><Relationship Id="rId10" Type="http://schemas.openxmlformats.org/officeDocument/2006/relationships/hyperlink" Target="https://twitter.com/Synoptek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building, bridge, snow&#10;&#10;Description automatically generated">
            <a:extLst>
              <a:ext uri="{FF2B5EF4-FFF2-40B4-BE49-F238E27FC236}">
                <a16:creationId xmlns:a16="http://schemas.microsoft.com/office/drawing/2014/main" id="{3BED83A0-3B01-D240-BB4D-FBE301D2D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44686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59559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19903" y="6611779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CF54EF5C-3BA5-1F4F-BCDF-C630E827B0D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22854"/>
            <a:ext cx="5045559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E4F405D-531F-2047-8754-8C08AC325E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20543" y="1622854"/>
            <a:ext cx="5187013" cy="5098620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1C5A-424E-C24B-9DC2-9D8F342D3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DCB08-EBFB-4F42-A05C-B84E3F818FF8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3770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BC293-D683-EC40-9C04-A17DB038DEED}"/>
              </a:ext>
            </a:extLst>
          </p:cNvPr>
          <p:cNvSpPr/>
          <p:nvPr userDrawn="1"/>
        </p:nvSpPr>
        <p:spPr>
          <a:xfrm>
            <a:off x="0" y="0"/>
            <a:ext cx="10550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7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74F59-52F5-3848-BDEE-6BA1B24EEB04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8598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F855B-9418-41DB-8DBF-4D45E01B3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2C1474B-B9A9-8E40-BB23-9778911F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5212A-75F7-F942-B7D5-CFE5397933DD}"/>
              </a:ext>
            </a:extLst>
          </p:cNvPr>
          <p:cNvSpPr/>
          <p:nvPr userDrawn="1"/>
        </p:nvSpPr>
        <p:spPr>
          <a:xfrm>
            <a:off x="9400493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84449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5E699-9C54-ED41-B9BF-7D0451496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9" b="41307"/>
          <a:stretch/>
        </p:blipFill>
        <p:spPr>
          <a:xfrm>
            <a:off x="0" y="388620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58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B3518FE-5503-4714-95D1-629CF59A5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F2E8D-253A-4C69-A1C1-674EA093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F31A3EB-8C2A-4448-BB53-5C39CFF7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3132230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35647-A73A-134C-9214-7003E496FD41}"/>
              </a:ext>
            </a:extLst>
          </p:cNvPr>
          <p:cNvSpPr/>
          <p:nvPr userDrawn="1"/>
        </p:nvSpPr>
        <p:spPr>
          <a:xfrm>
            <a:off x="0" y="3845858"/>
            <a:ext cx="12192000" cy="30121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1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5BE93-BCF0-F046-AA45-1C8E43EA8E95}"/>
              </a:ext>
            </a:extLst>
          </p:cNvPr>
          <p:cNvSpPr/>
          <p:nvPr userDrawn="1"/>
        </p:nvSpPr>
        <p:spPr>
          <a:xfrm>
            <a:off x="932497" y="6482330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F6C39E-409B-4A40-B440-55C8B1302688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8305800" y="0"/>
            <a:ext cx="3886200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8FB674E6-BBDE-5D43-8B08-FDD05D1A9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6990781" cy="91989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25EC5-A225-CA42-9D72-B81D04A9EF5C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1CDBF-829F-8F42-AC91-6B3D7E4B53E4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37B654-3078-C845-B254-5A55D58291A5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4860C2-1494-034B-B624-07E4A6A2C87F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B831F-9237-1F46-B91E-5DA07D88E567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554074-E49B-1142-8A15-78129BDB84E3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F446AC-8C45-7546-A13C-955D9F8DD500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ABFE7-2814-0848-B0F5-5FC671ED07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D54B58DE-623C-4145-B8EF-AB7C40CF79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97279" y="1869989"/>
            <a:ext cx="6990781" cy="4612341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CFD62-B924-514E-9495-D1210720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indoor, standing&#10;&#10;Description automatically generated">
            <a:extLst>
              <a:ext uri="{FF2B5EF4-FFF2-40B4-BE49-F238E27FC236}">
                <a16:creationId xmlns:a16="http://schemas.microsoft.com/office/drawing/2014/main" id="{1DE749B6-2CFC-B546-802D-45157CB3F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C7DA99-17F5-074C-98DD-9D917E50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900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5F1A6B4-1609-0642-BA78-F86319585E29}"/>
              </a:ext>
            </a:extLst>
          </p:cNvPr>
          <p:cNvSpPr>
            <a:spLocks noGrp="1" noChangeAspect="1"/>
          </p:cNvSpPr>
          <p:nvPr>
            <p:ph type="pic" idx="10" hasCustomPrompt="1"/>
          </p:nvPr>
        </p:nvSpPr>
        <p:spPr>
          <a:xfrm>
            <a:off x="974866" y="0"/>
            <a:ext cx="11217134" cy="6858000"/>
          </a:xfrm>
          <a:solidFill>
            <a:schemeClr val="bg1">
              <a:lumMod val="85000"/>
            </a:schemeClr>
          </a:solidFill>
        </p:spPr>
        <p:txBody>
          <a:bodyPr lIns="457200" tIns="45720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30FC57-97D9-B54F-AB1C-8ECC7B1C46E1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2345A-B574-2842-BEFC-E150A8252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0" name="Номер слайда 21">
            <a:extLst>
              <a:ext uri="{FF2B5EF4-FFF2-40B4-BE49-F238E27FC236}">
                <a16:creationId xmlns:a16="http://schemas.microsoft.com/office/drawing/2014/main" id="{D5691BA4-B3C2-974F-8A16-900B7AD971FC}"/>
              </a:ext>
            </a:extLst>
          </p:cNvPr>
          <p:cNvSpPr txBox="1">
            <a:spLocks/>
          </p:cNvSpPr>
          <p:nvPr userDrawn="1"/>
        </p:nvSpPr>
        <p:spPr>
          <a:xfrm>
            <a:off x="251430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200" b="0" i="0" smtClean="0">
                <a:solidFill>
                  <a:schemeClr val="bg1">
                    <a:lumMod val="95000"/>
                    <a:alpha val="7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/>
              <a:t>‹#›</a:t>
            </a:fld>
            <a:endParaRPr lang="en-US" sz="1200" b="0" i="0" dirty="0">
              <a:solidFill>
                <a:schemeClr val="bg1">
                  <a:lumMod val="95000"/>
                  <a:alpha val="7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3EE7B-9EF0-ED47-87E6-B7B44B18ACFD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50C2D6-CED2-2242-9B8D-B788930200C9}"/>
                </a:ext>
              </a:extLst>
            </p:cNvPr>
            <p:cNvCxnSpPr/>
            <p:nvPr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9937C-8F3F-BE41-B7EE-1761C76084E5}"/>
                </a:ext>
              </a:extLst>
            </p:cNvPr>
            <p:cNvCxnSpPr/>
            <p:nvPr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1386AD-A1EA-7A47-A6B4-4D7FC2E072C3}"/>
              </a:ext>
            </a:extLst>
          </p:cNvPr>
          <p:cNvCxnSpPr>
            <a:cxnSpLocks/>
          </p:cNvCxnSpPr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8">
            <a:extLst>
              <a:ext uri="{FF2B5EF4-FFF2-40B4-BE49-F238E27FC236}">
                <a16:creationId xmlns:a16="http://schemas.microsoft.com/office/drawing/2014/main" id="{BD81FE44-219F-644E-BBAB-5EBBB11DC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7218" y="2675467"/>
            <a:ext cx="10600338" cy="3970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29">
            <a:extLst>
              <a:ext uri="{FF2B5EF4-FFF2-40B4-BE49-F238E27FC236}">
                <a16:creationId xmlns:a16="http://schemas.microsoft.com/office/drawing/2014/main" id="{426614EA-0BEB-4846-A50A-9032D568CA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5"/>
            <a:ext cx="10541421" cy="59797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30">
            <a:extLst>
              <a:ext uri="{FF2B5EF4-FFF2-40B4-BE49-F238E27FC236}">
                <a16:creationId xmlns:a16="http://schemas.microsoft.com/office/drawing/2014/main" id="{B02F7A6A-0A5A-8B46-A81F-A9CA3FA8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959" y="6356350"/>
            <a:ext cx="389709" cy="365125"/>
          </a:xfrm>
        </p:spPr>
        <p:txBody>
          <a:bodyPr/>
          <a:lstStyle/>
          <a:p>
            <a:fld id="{E4AB0981-B341-3A46-BE8A-41B59460EE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EB09A-D4FA-F247-81B5-6DE6E674F175}"/>
              </a:ext>
            </a:extLst>
          </p:cNvPr>
          <p:cNvSpPr/>
          <p:nvPr userDrawn="1"/>
        </p:nvSpPr>
        <p:spPr>
          <a:xfrm>
            <a:off x="-1" y="0"/>
            <a:ext cx="974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C917C7-AA66-FF48-B771-12E833807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607829F-017B-3744-8703-14D449F990F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BCFC3C-5F56-7341-8885-344FD26300B0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B8268-99E6-1748-9066-CD904304C77E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62C60E-499B-C34F-992B-DAE44C86961C}"/>
              </a:ext>
            </a:extLst>
          </p:cNvPr>
          <p:cNvCxnSpPr/>
          <p:nvPr userDrawn="1"/>
        </p:nvCxnSpPr>
        <p:spPr>
          <a:xfrm>
            <a:off x="974866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F94CCCB-3326-A842-AE85-29401701ED10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57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74D04A-29E7-7742-9257-14CB047AF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4802" y="1086702"/>
            <a:ext cx="8737790" cy="990600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178F1-A2ED-FE45-AFC3-111C6FF694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4535" y="3262747"/>
            <a:ext cx="5091113" cy="252757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532C7-C79C-EB4C-8A05-D859FDBAEB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D5EC80A-7485-4E42-8A9E-BF456DCDC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6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6C4BD4-2440-1243-94E1-155E25B3B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C0BC26-BD49-E14D-9FBF-8BF9E4835351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7A7160-2DA4-2743-B296-5E1C918F8165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DC77C-E8BE-7B43-984E-46A80C872E71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C9209AE-743B-4345-94C7-93C8145C7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2AF640A-F216-0D4A-AB35-452935FC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EC443D2B-1C59-E040-904E-FC61CA0CC5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4" y="5317772"/>
            <a:ext cx="277653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654DEC-321A-7E4E-A595-E64F6887FA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044" y="5991376"/>
            <a:ext cx="1333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888.796.6783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6288EB27-1265-6A4D-9C29-D825971FDB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80266" y="5991376"/>
            <a:ext cx="1749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/>
            <a:r>
              <a: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www.synoptek.com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4ADE2B-3C24-BC49-8EDC-31DB7D34CEAD}"/>
              </a:ext>
            </a:extLst>
          </p:cNvPr>
          <p:cNvGrpSpPr/>
          <p:nvPr userDrawn="1"/>
        </p:nvGrpSpPr>
        <p:grpSpPr>
          <a:xfrm>
            <a:off x="6687565" y="5963691"/>
            <a:ext cx="1191075" cy="307777"/>
            <a:chOff x="6819541" y="5587950"/>
            <a:chExt cx="1191075" cy="307777"/>
          </a:xfrm>
        </p:grpSpPr>
        <p:pic>
          <p:nvPicPr>
            <p:cNvPr id="28" name="Picture 19">
              <a:hlinkClick r:id="rId5"/>
              <a:extLst>
                <a:ext uri="{FF2B5EF4-FFF2-40B4-BE49-F238E27FC236}">
                  <a16:creationId xmlns:a16="http://schemas.microsoft.com/office/drawing/2014/main" id="{F5DF2639-5D49-D14D-9A68-EEA771E66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541" y="5596140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20763742-F195-0146-9C0F-2DB2EB701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951" y="5587950"/>
              <a:ext cx="93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307F6-1156-474F-A820-92C394A0BF90}"/>
              </a:ext>
            </a:extLst>
          </p:cNvPr>
          <p:cNvGrpSpPr/>
          <p:nvPr userDrawn="1"/>
        </p:nvGrpSpPr>
        <p:grpSpPr>
          <a:xfrm>
            <a:off x="9557990" y="5956669"/>
            <a:ext cx="1910912" cy="307777"/>
            <a:chOff x="9689966" y="5580928"/>
            <a:chExt cx="1910912" cy="307777"/>
          </a:xfrm>
        </p:grpSpPr>
        <p:pic>
          <p:nvPicPr>
            <p:cNvPr id="31" name="Picture 17">
              <a:hlinkClick r:id="rId7"/>
              <a:extLst>
                <a:ext uri="{FF2B5EF4-FFF2-40B4-BE49-F238E27FC236}">
                  <a16:creationId xmlns:a16="http://schemas.microsoft.com/office/drawing/2014/main" id="{7F083E28-3262-9542-9CF6-28516967D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9966" y="5603163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42320B1C-F392-D64D-B393-7B67B9F39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9464" y="5580928"/>
              <a:ext cx="16514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synoptekservice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B3C8DA6-3468-4C40-BDE0-874125D4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" t="11925" r="25668" b="42490"/>
          <a:stretch>
            <a:fillRect/>
          </a:stretch>
        </p:blipFill>
        <p:spPr bwMode="auto">
          <a:xfrm>
            <a:off x="1252810" y="737575"/>
            <a:ext cx="431958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28FB74A-A2F9-C14B-89F9-7154ED3C29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2401" y="2599608"/>
            <a:ext cx="5091113" cy="201623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contact information here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69E8E8-AC7B-124D-A93E-91C7852BE735}"/>
              </a:ext>
            </a:extLst>
          </p:cNvPr>
          <p:cNvGrpSpPr/>
          <p:nvPr userDrawn="1"/>
        </p:nvGrpSpPr>
        <p:grpSpPr>
          <a:xfrm>
            <a:off x="8031590" y="5963691"/>
            <a:ext cx="1349546" cy="307777"/>
            <a:chOff x="8163566" y="5587950"/>
            <a:chExt cx="1349546" cy="307777"/>
          </a:xfrm>
        </p:grpSpPr>
        <p:pic>
          <p:nvPicPr>
            <p:cNvPr id="39" name="Picture 18">
              <a:hlinkClick r:id="rId10"/>
              <a:extLst>
                <a:ext uri="{FF2B5EF4-FFF2-40B4-BE49-F238E27FC236}">
                  <a16:creationId xmlns:a16="http://schemas.microsoft.com/office/drawing/2014/main" id="{C25F54B7-3ED9-9646-BED6-4D5CE1485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566" y="5597409"/>
              <a:ext cx="275713" cy="27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077C4959-B42E-394B-A633-CC88AE3998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98704" y="5587950"/>
              <a:ext cx="11144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</a:defRPr>
              </a:lvl9pPr>
            </a:lstStyle>
            <a:p>
              <a:pPr eaLnBrk="1" hangingPunct="1"/>
              <a:r>
                <a:rPr lang="en-I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@</a:t>
              </a:r>
              <a:r>
                <a:rPr lang="en-I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Synoptek</a:t>
              </a:r>
              <a:endParaRPr lang="en-IN" altLang="en-US" sz="1400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49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3B24E9F-6C87-3E4F-BE66-43308FE5A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7ED7DD-9EBC-A942-B5D1-44F4CCBF2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indoor, object, sitting&#10;&#10;Description automatically generated">
            <a:extLst>
              <a:ext uri="{FF2B5EF4-FFF2-40B4-BE49-F238E27FC236}">
                <a16:creationId xmlns:a16="http://schemas.microsoft.com/office/drawing/2014/main" id="{C3112027-13FB-604F-912F-91BB067A9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E32A0-3CF5-3241-9344-3FCE4C786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15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DA21D632-6158-B943-8808-22BD4EADA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laptop, man, orange&#10;&#10;Description automatically generated">
            <a:extLst>
              <a:ext uri="{FF2B5EF4-FFF2-40B4-BE49-F238E27FC236}">
                <a16:creationId xmlns:a16="http://schemas.microsoft.com/office/drawing/2014/main" id="{10A44E39-4B05-6A4D-8495-CE01BD161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2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9FE743-76F6-F643-BE84-61BE9EA8B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1BCF6-374B-BC43-916D-40B400FBE932}"/>
              </a:ext>
            </a:extLst>
          </p:cNvPr>
          <p:cNvCxnSpPr/>
          <p:nvPr userDrawn="1"/>
        </p:nvCxnSpPr>
        <p:spPr>
          <a:xfrm>
            <a:off x="484444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83D0D-0E9B-CD44-818E-B0A59CFF7BD5}"/>
              </a:ext>
            </a:extLst>
          </p:cNvPr>
          <p:cNvCxnSpPr/>
          <p:nvPr userDrawn="1"/>
        </p:nvCxnSpPr>
        <p:spPr>
          <a:xfrm>
            <a:off x="532150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2D60F-EEED-8F40-B4A5-66B0AE260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300" y="348413"/>
            <a:ext cx="448056" cy="441655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A2821C4-21F6-4246-BFC8-8AB1CB39E968}"/>
              </a:ext>
            </a:extLst>
          </p:cNvPr>
          <p:cNvSpPr txBox="1">
            <a:spLocks/>
          </p:cNvSpPr>
          <p:nvPr userDrawn="1"/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E681B-D547-3045-A4A0-015B4097947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A1DAC042-254D-0743-83DF-EA4477950B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icon to add image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39257E-F357-F24C-978E-DF2D8D4BF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900" y="3010362"/>
            <a:ext cx="10432200" cy="993279"/>
          </a:xfrm>
        </p:spPr>
        <p:txBody>
          <a:bodyPr anchor="t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F040-1010-E14A-85B3-E960380C2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5" y="573787"/>
            <a:ext cx="3462648" cy="688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6EE291-D668-4C45-9A86-87178D514816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633DC89-A5DB-624A-8A64-AB8DD330FE2B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84444" y="3262747"/>
            <a:chExt cx="47706" cy="34497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51BCF6-374B-BC43-916D-40B400FBE932}"/>
                </a:ext>
              </a:extLst>
            </p:cNvPr>
            <p:cNvCxnSpPr/>
            <p:nvPr userDrawn="1"/>
          </p:nvCxnSpPr>
          <p:spPr>
            <a:xfrm>
              <a:off x="484444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783D0D-0E9B-CD44-818E-B0A59CFF7BD5}"/>
                </a:ext>
              </a:extLst>
            </p:cNvPr>
            <p:cNvCxnSpPr/>
            <p:nvPr userDrawn="1"/>
          </p:nvCxnSpPr>
          <p:spPr>
            <a:xfrm>
              <a:off x="532150" y="3262747"/>
              <a:ext cx="0" cy="3449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738C-99B7-C146-B554-E7ECADC78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1900" y="4168775"/>
            <a:ext cx="4189413" cy="18081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information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4A4D2ED-839C-144F-89AB-AD47F7430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bg1"/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4F8A91-3BC4-2F47-82B1-FC2A7A4D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97896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6CA7518-FFE0-4B49-9326-043D6092B19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1955" y="1614616"/>
            <a:ext cx="10515599" cy="4822378"/>
          </a:xfrm>
        </p:spPr>
        <p:txBody>
          <a:bodyPr/>
          <a:lstStyle>
            <a:lvl1pPr>
              <a:buClr>
                <a:srgbClr val="F05237"/>
              </a:buClr>
              <a:defRPr sz="2400">
                <a:solidFill>
                  <a:srgbClr val="2B303A"/>
                </a:solidFill>
              </a:defRPr>
            </a:lvl1pPr>
            <a:lvl2pPr>
              <a:buClr>
                <a:srgbClr val="F05237"/>
              </a:buClr>
              <a:defRPr sz="2100">
                <a:solidFill>
                  <a:srgbClr val="2B303A"/>
                </a:solidFill>
              </a:defRPr>
            </a:lvl2pPr>
            <a:lvl3pPr>
              <a:buClr>
                <a:srgbClr val="F05237"/>
              </a:buClr>
              <a:defRPr sz="1800">
                <a:solidFill>
                  <a:srgbClr val="2B303A"/>
                </a:solidFill>
              </a:defRPr>
            </a:lvl3pPr>
            <a:lvl4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4pPr>
            <a:lvl5pPr>
              <a:buClr>
                <a:srgbClr val="F05237"/>
              </a:buClr>
              <a:defRPr sz="1600">
                <a:solidFill>
                  <a:srgbClr val="2B303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6ABF36-B4D6-4B47-9F33-6CE2FC3D1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43187"/>
            <a:ext cx="678285" cy="4782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14AC1-02D9-3D45-8881-9EA3F0074905}"/>
              </a:ext>
            </a:extLst>
          </p:cNvPr>
          <p:cNvSpPr/>
          <p:nvPr userDrawn="1"/>
        </p:nvSpPr>
        <p:spPr>
          <a:xfrm>
            <a:off x="5195962" y="654215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Synoptek,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931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1956" y="276124"/>
            <a:ext cx="10515600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956" y="1093304"/>
            <a:ext cx="10515600" cy="5598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171" y="6243187"/>
            <a:ext cx="635919" cy="448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E681B-D547-3045-A4A0-015B409794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C58A92-6628-6844-8A55-0AF03DFD87F4}"/>
              </a:ext>
            </a:extLst>
          </p:cNvPr>
          <p:cNvCxnSpPr>
            <a:cxnSpLocks/>
          </p:cNvCxnSpPr>
          <p:nvPr userDrawn="1"/>
        </p:nvCxnSpPr>
        <p:spPr>
          <a:xfrm>
            <a:off x="97487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22A2-B6D5-F944-B05A-F912098374BA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A75348-88B4-854F-AAE8-E8209355D0D9}"/>
                </a:ext>
              </a:extLst>
            </p:cNvPr>
            <p:cNvCxnSpPr/>
            <p:nvPr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4450A1-1B37-B34C-B91C-3C893A8496FE}"/>
                </a:ext>
              </a:extLst>
            </p:cNvPr>
            <p:cNvCxnSpPr/>
            <p:nvPr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9EFB58-91B0-2245-BE73-C64E2FDC1B06}"/>
              </a:ext>
            </a:extLst>
          </p:cNvPr>
          <p:cNvGrpSpPr/>
          <p:nvPr userDrawn="1"/>
        </p:nvGrpSpPr>
        <p:grpSpPr>
          <a:xfrm>
            <a:off x="484444" y="3262747"/>
            <a:ext cx="47706" cy="344978"/>
            <a:chOff x="494287" y="3262747"/>
            <a:chExt cx="47706" cy="34497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15DFCA-B7A7-D346-9D19-54D842404C21}"/>
                </a:ext>
              </a:extLst>
            </p:cNvPr>
            <p:cNvCxnSpPr/>
            <p:nvPr userDrawn="1"/>
          </p:nvCxnSpPr>
          <p:spPr>
            <a:xfrm>
              <a:off x="494287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049EA7-CAE3-694A-9C1D-A69DC7C74D9B}"/>
                </a:ext>
              </a:extLst>
            </p:cNvPr>
            <p:cNvCxnSpPr/>
            <p:nvPr userDrawn="1"/>
          </p:nvCxnSpPr>
          <p:spPr>
            <a:xfrm>
              <a:off x="541993" y="3262747"/>
              <a:ext cx="0" cy="344978"/>
            </a:xfrm>
            <a:prstGeom prst="line">
              <a:avLst/>
            </a:prstGeom>
            <a:ln w="25400">
              <a:solidFill>
                <a:srgbClr val="F05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C70EC-EC98-7044-BD47-26952A05D2D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83816" y="348413"/>
            <a:ext cx="448962" cy="4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3" r:id="rId5"/>
    <p:sldLayoutId id="2147483664" r:id="rId6"/>
    <p:sldLayoutId id="2147483669" r:id="rId7"/>
    <p:sldLayoutId id="2147483649" r:id="rId8"/>
    <p:sldLayoutId id="2147483670" r:id="rId9"/>
    <p:sldLayoutId id="2147483671" r:id="rId10"/>
    <p:sldLayoutId id="2147483673" r:id="rId11"/>
    <p:sldLayoutId id="2147483650" r:id="rId12"/>
    <p:sldLayoutId id="2147483654" r:id="rId13"/>
    <p:sldLayoutId id="2147483668" r:id="rId14"/>
    <p:sldLayoutId id="2147483665" r:id="rId15"/>
    <p:sldLayoutId id="2147483666" r:id="rId16"/>
    <p:sldLayoutId id="2147483667" r:id="rId17"/>
    <p:sldLayoutId id="2147483652" r:id="rId18"/>
    <p:sldLayoutId id="2147483674" r:id="rId19"/>
    <p:sldLayoutId id="2147483655" r:id="rId20"/>
    <p:sldLayoutId id="2147483656" r:id="rId21"/>
    <p:sldLayoutId id="214748366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https://pixabay.com/en/route-road-street-navigation-map-296408/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375D-A45F-44C9-ABC8-23A3E939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17" y="2435721"/>
            <a:ext cx="10432200" cy="993279"/>
          </a:xfrm>
        </p:spPr>
        <p:txBody>
          <a:bodyPr/>
          <a:lstStyle/>
          <a:p>
            <a:r>
              <a:rPr lang="en-IN" dirty="0"/>
              <a:t>Retail Analytics – Churn Prediction</a:t>
            </a:r>
          </a:p>
        </p:txBody>
      </p:sp>
    </p:spTree>
    <p:extLst>
      <p:ext uri="{BB962C8B-B14F-4D97-AF65-F5344CB8AC3E}">
        <p14:creationId xmlns:p14="http://schemas.microsoft.com/office/powerpoint/2010/main" val="426191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B3DD-00ED-4871-A5BF-766416EB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C34255-8173-45AC-A275-5CF6A95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93" y="81687"/>
            <a:ext cx="10515600" cy="593540"/>
          </a:xfrm>
        </p:spPr>
        <p:txBody>
          <a:bodyPr/>
          <a:lstStyle/>
          <a:p>
            <a:r>
              <a:rPr lang="en-IN" dirty="0"/>
              <a:t>Stakeholders interested in churn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FB5F26-8E30-DBD0-4DC0-9125E5332987}"/>
              </a:ext>
            </a:extLst>
          </p:cNvPr>
          <p:cNvCxnSpPr>
            <a:cxnSpLocks/>
          </p:cNvCxnSpPr>
          <p:nvPr/>
        </p:nvCxnSpPr>
        <p:spPr>
          <a:xfrm>
            <a:off x="6096000" y="697432"/>
            <a:ext cx="0" cy="574046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45F761-7E2C-A454-DE11-77C59126E500}"/>
              </a:ext>
            </a:extLst>
          </p:cNvPr>
          <p:cNvCxnSpPr>
            <a:cxnSpLocks/>
          </p:cNvCxnSpPr>
          <p:nvPr/>
        </p:nvCxnSpPr>
        <p:spPr>
          <a:xfrm>
            <a:off x="1046285" y="3567662"/>
            <a:ext cx="10410092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9EE9E9-FB01-ABE9-EDFB-3E9D38387249}"/>
              </a:ext>
            </a:extLst>
          </p:cNvPr>
          <p:cNvSpPr txBox="1"/>
          <p:nvPr/>
        </p:nvSpPr>
        <p:spPr>
          <a:xfrm>
            <a:off x="1726224" y="3071186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Customer Support Teams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E74EA-33CA-777A-C2E5-80F7269BD63A}"/>
              </a:ext>
            </a:extLst>
          </p:cNvPr>
          <p:cNvSpPr txBox="1"/>
          <p:nvPr/>
        </p:nvSpPr>
        <p:spPr>
          <a:xfrm>
            <a:off x="2222289" y="5795475"/>
            <a:ext cx="280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Product Management Teams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CD6A73-8F80-F33F-316E-BF0B8F1E7360}"/>
              </a:ext>
            </a:extLst>
          </p:cNvPr>
          <p:cNvSpPr txBox="1"/>
          <p:nvPr/>
        </p:nvSpPr>
        <p:spPr>
          <a:xfrm>
            <a:off x="7669090" y="5794525"/>
            <a:ext cx="28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Sales Department</a:t>
            </a:r>
          </a:p>
        </p:txBody>
      </p:sp>
      <p:pic>
        <p:nvPicPr>
          <p:cNvPr id="31" name="Picture 30" descr="Icon&#10;&#10;Description automatically generated with medium confidence">
            <a:extLst>
              <a:ext uri="{FF2B5EF4-FFF2-40B4-BE49-F238E27FC236}">
                <a16:creationId xmlns:a16="http://schemas.microsoft.com/office/drawing/2014/main" id="{06494A72-6337-49BE-4111-92CA553C3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20" y="3763094"/>
            <a:ext cx="2560883" cy="18360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03BE50B-C17A-023A-883C-009ABC68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6"/>
          <a:stretch/>
        </p:blipFill>
        <p:spPr>
          <a:xfrm>
            <a:off x="2346424" y="1039755"/>
            <a:ext cx="2560879" cy="1836000"/>
          </a:xfrm>
          <a:prstGeom prst="rect">
            <a:avLst/>
          </a:prstGeom>
        </p:spPr>
      </p:pic>
      <p:pic>
        <p:nvPicPr>
          <p:cNvPr id="35" name="Picture 34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22671DF2-93D6-4BD4-0A57-14D18EC2A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55" y="1039755"/>
            <a:ext cx="2685011" cy="18355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5BE57A-C35F-3EF5-17ED-34AC2E99464D}"/>
              </a:ext>
            </a:extLst>
          </p:cNvPr>
          <p:cNvSpPr txBox="1"/>
          <p:nvPr/>
        </p:nvSpPr>
        <p:spPr>
          <a:xfrm>
            <a:off x="6888772" y="3071186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Marketing Department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D0D09837-76E8-62E2-FAF9-4B2575EC7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55" y="3763094"/>
            <a:ext cx="268501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F1D5-7119-47E0-BEC3-8DD1C158C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2822A3-3FF5-7C19-10D3-ABE482836E7A}"/>
              </a:ext>
            </a:extLst>
          </p:cNvPr>
          <p:cNvCxnSpPr>
            <a:cxnSpLocks/>
          </p:cNvCxnSpPr>
          <p:nvPr/>
        </p:nvCxnSpPr>
        <p:spPr>
          <a:xfrm>
            <a:off x="6642318" y="182304"/>
            <a:ext cx="0" cy="6314507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27A2B93-ACD6-B6F4-3A0B-A44BA1FB5793}"/>
              </a:ext>
            </a:extLst>
          </p:cNvPr>
          <p:cNvSpPr txBox="1">
            <a:spLocks/>
          </p:cNvSpPr>
          <p:nvPr/>
        </p:nvSpPr>
        <p:spPr>
          <a:xfrm>
            <a:off x="7234333" y="1038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F1428-C61D-0F78-FEB9-DCA7CEDCCB6F}"/>
              </a:ext>
            </a:extLst>
          </p:cNvPr>
          <p:cNvSpPr txBox="1"/>
          <p:nvPr/>
        </p:nvSpPr>
        <p:spPr>
          <a:xfrm>
            <a:off x="1216732" y="849682"/>
            <a:ext cx="5184531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web UI based end to end scalable solution to predict the loss of customer (Churn) based on the purchasing activity of a customer using Machine Learning technique.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88D27-E2D1-6AE8-4C0E-6A2451354D4E}"/>
              </a:ext>
            </a:extLst>
          </p:cNvPr>
          <p:cNvSpPr txBox="1">
            <a:spLocks/>
          </p:cNvSpPr>
          <p:nvPr/>
        </p:nvSpPr>
        <p:spPr>
          <a:xfrm>
            <a:off x="1292200" y="12285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 –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FD6A95-992A-ED61-D5F2-091FF531A933}"/>
              </a:ext>
            </a:extLst>
          </p:cNvPr>
          <p:cNvSpPr txBox="1">
            <a:spLocks/>
          </p:cNvSpPr>
          <p:nvPr/>
        </p:nvSpPr>
        <p:spPr>
          <a:xfrm>
            <a:off x="1292200" y="2427901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0C6DE-24DC-2E5D-255D-1D8C2EDB6F90}"/>
              </a:ext>
            </a:extLst>
          </p:cNvPr>
          <p:cNvSpPr txBox="1"/>
          <p:nvPr/>
        </p:nvSpPr>
        <p:spPr>
          <a:xfrm>
            <a:off x="1216732" y="3264376"/>
            <a:ext cx="5184531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the customer purchasing habits and find some patterns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 the customer is churner or not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an end-to-end scalable web UI based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91898-03B3-CBF5-CE5F-6678A52E46D8}"/>
              </a:ext>
            </a:extLst>
          </p:cNvPr>
          <p:cNvSpPr txBox="1"/>
          <p:nvPr/>
        </p:nvSpPr>
        <p:spPr>
          <a:xfrm>
            <a:off x="7234334" y="866896"/>
            <a:ext cx="4671916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data base to store historical data.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Storage location / Azure blob storage / AWS S3 bucket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analytics workspace / Azure VMs / AWS ec2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workspace / Azure ML / AWS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Sagemaker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UI / Azure or AWS endpoints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/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QuickSight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59B801-BFEF-9386-C4F5-268CFCB0882F}"/>
              </a:ext>
            </a:extLst>
          </p:cNvPr>
          <p:cNvSpPr txBox="1">
            <a:spLocks/>
          </p:cNvSpPr>
          <p:nvPr/>
        </p:nvSpPr>
        <p:spPr>
          <a:xfrm>
            <a:off x="7234333" y="94276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Probable Technologies Involved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4FB107-6FD5-3C10-19C6-6EC1074C5462}"/>
              </a:ext>
            </a:extLst>
          </p:cNvPr>
          <p:cNvSpPr txBox="1">
            <a:spLocks/>
          </p:cNvSpPr>
          <p:nvPr/>
        </p:nvSpPr>
        <p:spPr>
          <a:xfrm>
            <a:off x="7124428" y="3779474"/>
            <a:ext cx="4868008" cy="522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Tools / Technologies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0456D-66A7-0F2C-843D-49D296451877}"/>
              </a:ext>
            </a:extLst>
          </p:cNvPr>
          <p:cNvSpPr txBox="1"/>
          <p:nvPr/>
        </p:nvSpPr>
        <p:spPr>
          <a:xfrm>
            <a:off x="7124429" y="4542569"/>
            <a:ext cx="4671916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database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code studio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</a:p>
        </p:txBody>
      </p:sp>
    </p:spTree>
    <p:extLst>
      <p:ext uri="{BB962C8B-B14F-4D97-AF65-F5344CB8AC3E}">
        <p14:creationId xmlns:p14="http://schemas.microsoft.com/office/powerpoint/2010/main" val="405246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9FEA-4E3B-999D-24BB-0928C4596A3B}"/>
              </a:ext>
            </a:extLst>
          </p:cNvPr>
          <p:cNvGrpSpPr/>
          <p:nvPr/>
        </p:nvGrpSpPr>
        <p:grpSpPr>
          <a:xfrm>
            <a:off x="1771650" y="866518"/>
            <a:ext cx="9497130" cy="5391149"/>
            <a:chOff x="2247900" y="1208087"/>
            <a:chExt cx="7963492" cy="5106987"/>
          </a:xfrm>
        </p:grpSpPr>
        <p:pic>
          <p:nvPicPr>
            <p:cNvPr id="5" name="Graphic 17" descr="Document with solid fill">
              <a:extLst>
                <a:ext uri="{FF2B5EF4-FFF2-40B4-BE49-F238E27FC236}">
                  <a16:creationId xmlns:a16="http://schemas.microsoft.com/office/drawing/2014/main" id="{8D44545D-0257-6387-4D8C-BAFA228F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4465" y="1430306"/>
              <a:ext cx="570480" cy="626271"/>
            </a:xfrm>
            <a:prstGeom prst="rect">
              <a:avLst/>
            </a:prstGeom>
          </p:spPr>
        </p:pic>
        <p:pic>
          <p:nvPicPr>
            <p:cNvPr id="6" name="Graphic 15" descr="Database with solid fill">
              <a:extLst>
                <a:ext uri="{FF2B5EF4-FFF2-40B4-BE49-F238E27FC236}">
                  <a16:creationId xmlns:a16="http://schemas.microsoft.com/office/drawing/2014/main" id="{BAD869FC-A03E-5643-59A2-F17B9477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1017" y="2961033"/>
              <a:ext cx="731723" cy="803283"/>
            </a:xfrm>
            <a:prstGeom prst="rect">
              <a:avLst/>
            </a:prstGeom>
          </p:spPr>
        </p:pic>
        <p:pic>
          <p:nvPicPr>
            <p:cNvPr id="7" name="Graphic 23" descr="Label with solid fill">
              <a:extLst>
                <a:ext uri="{FF2B5EF4-FFF2-40B4-BE49-F238E27FC236}">
                  <a16:creationId xmlns:a16="http://schemas.microsoft.com/office/drawing/2014/main" id="{DD0F4500-036D-E0BC-D845-C6CFAC51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18173" y="2938110"/>
              <a:ext cx="658654" cy="590848"/>
            </a:xfrm>
            <a:prstGeom prst="rect">
              <a:avLst/>
            </a:prstGeom>
          </p:spPr>
        </p:pic>
        <p:pic>
          <p:nvPicPr>
            <p:cNvPr id="8" name="Graphic 24" descr="Folder with solid fill">
              <a:extLst>
                <a:ext uri="{FF2B5EF4-FFF2-40B4-BE49-F238E27FC236}">
                  <a16:creationId xmlns:a16="http://schemas.microsoft.com/office/drawing/2014/main" id="{0149ADE1-34A6-B897-10BB-5394836C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76330" y="3009513"/>
              <a:ext cx="643403" cy="706326"/>
            </a:xfrm>
            <a:prstGeom prst="rect">
              <a:avLst/>
            </a:prstGeom>
          </p:spPr>
        </p:pic>
        <p:pic>
          <p:nvPicPr>
            <p:cNvPr id="11" name="Graphic 25" descr="Blueprint with solid fill">
              <a:extLst>
                <a:ext uri="{FF2B5EF4-FFF2-40B4-BE49-F238E27FC236}">
                  <a16:creationId xmlns:a16="http://schemas.microsoft.com/office/drawing/2014/main" id="{0DEF25F0-D50B-DA0D-B4E0-9B012CA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59348" y="2938110"/>
              <a:ext cx="729879" cy="590848"/>
            </a:xfrm>
            <a:prstGeom prst="rect">
              <a:avLst/>
            </a:prstGeom>
          </p:spPr>
        </p:pic>
        <p:pic>
          <p:nvPicPr>
            <p:cNvPr id="14" name="Graphic 26" descr="Search Inventory with solid fill">
              <a:extLst>
                <a:ext uri="{FF2B5EF4-FFF2-40B4-BE49-F238E27FC236}">
                  <a16:creationId xmlns:a16="http://schemas.microsoft.com/office/drawing/2014/main" id="{9170A0C1-6449-B35E-26C4-524D83CC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9165" y="2938110"/>
              <a:ext cx="729879" cy="590848"/>
            </a:xfrm>
            <a:prstGeom prst="rect">
              <a:avLst/>
            </a:prstGeom>
          </p:spPr>
        </p:pic>
        <p:pic>
          <p:nvPicPr>
            <p:cNvPr id="15" name="Graphic 27" descr="Left Brain with solid fill">
              <a:extLst>
                <a:ext uri="{FF2B5EF4-FFF2-40B4-BE49-F238E27FC236}">
                  <a16:creationId xmlns:a16="http://schemas.microsoft.com/office/drawing/2014/main" id="{5F557D9D-39BA-4F01-D8BD-4C16F0898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15356" y="3067250"/>
              <a:ext cx="729879" cy="590849"/>
            </a:xfrm>
            <a:prstGeom prst="rect">
              <a:avLst/>
            </a:prstGeom>
          </p:spPr>
        </p:pic>
        <p:pic>
          <p:nvPicPr>
            <p:cNvPr id="26" name="Graphic 56" descr="Internet with solid fill">
              <a:extLst>
                <a:ext uri="{FF2B5EF4-FFF2-40B4-BE49-F238E27FC236}">
                  <a16:creationId xmlns:a16="http://schemas.microsoft.com/office/drawing/2014/main" id="{9D88F009-A38D-8AA5-F5DF-59A4F064E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42741" y="4598777"/>
              <a:ext cx="731723" cy="803283"/>
            </a:xfrm>
            <a:prstGeom prst="rect">
              <a:avLst/>
            </a:prstGeom>
          </p:spPr>
        </p:pic>
        <p:pic>
          <p:nvPicPr>
            <p:cNvPr id="28" name="Graphic 61" descr="Presentation with pie chart with solid fill">
              <a:extLst>
                <a:ext uri="{FF2B5EF4-FFF2-40B4-BE49-F238E27FC236}">
                  <a16:creationId xmlns:a16="http://schemas.microsoft.com/office/drawing/2014/main" id="{966164A5-C2A4-2857-8FDC-519FF0A1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37871" y="4598777"/>
              <a:ext cx="731723" cy="803283"/>
            </a:xfrm>
            <a:prstGeom prst="rect">
              <a:avLst/>
            </a:prstGeom>
          </p:spPr>
        </p:pic>
        <p:sp>
          <p:nvSpPr>
            <p:cNvPr id="32" name="TextBox 74">
              <a:extLst>
                <a:ext uri="{FF2B5EF4-FFF2-40B4-BE49-F238E27FC236}">
                  <a16:creationId xmlns:a16="http://schemas.microsoft.com/office/drawing/2014/main" id="{4840F54A-2831-46B8-CCC3-0AEDCB0AF9D4}"/>
                </a:ext>
              </a:extLst>
            </p:cNvPr>
            <p:cNvSpPr txBox="1"/>
            <p:nvPr/>
          </p:nvSpPr>
          <p:spPr>
            <a:xfrm>
              <a:off x="2247900" y="367002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Historical Data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75">
              <a:extLst>
                <a:ext uri="{FF2B5EF4-FFF2-40B4-BE49-F238E27FC236}">
                  <a16:creationId xmlns:a16="http://schemas.microsoft.com/office/drawing/2014/main" id="{AC010317-E43C-5DC2-BFE8-8A1A5E6ECEA7}"/>
                </a:ext>
              </a:extLst>
            </p:cNvPr>
            <p:cNvSpPr txBox="1"/>
            <p:nvPr/>
          </p:nvSpPr>
          <p:spPr>
            <a:xfrm>
              <a:off x="3708213" y="3580581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Storage Local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80">
              <a:extLst>
                <a:ext uri="{FF2B5EF4-FFF2-40B4-BE49-F238E27FC236}">
                  <a16:creationId xmlns:a16="http://schemas.microsoft.com/office/drawing/2014/main" id="{96964A70-B8A0-C556-E297-AF84E65E1674}"/>
                </a:ext>
              </a:extLst>
            </p:cNvPr>
            <p:cNvSpPr txBox="1"/>
            <p:nvPr/>
          </p:nvSpPr>
          <p:spPr>
            <a:xfrm>
              <a:off x="9149198" y="2817144"/>
              <a:ext cx="1062194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Machine Learning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81">
              <a:extLst>
                <a:ext uri="{FF2B5EF4-FFF2-40B4-BE49-F238E27FC236}">
                  <a16:creationId xmlns:a16="http://schemas.microsoft.com/office/drawing/2014/main" id="{9E415938-BAE7-4B56-6B4F-3F27D3067F88}"/>
                </a:ext>
              </a:extLst>
            </p:cNvPr>
            <p:cNvSpPr txBox="1"/>
            <p:nvPr/>
          </p:nvSpPr>
          <p:spPr>
            <a:xfrm>
              <a:off x="5853279" y="1208087"/>
              <a:ext cx="1974130" cy="2627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data from 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70637C9D-696E-E1AB-FE1B-4F7D34CDC4A3}"/>
                </a:ext>
              </a:extLst>
            </p:cNvPr>
            <p:cNvSpPr/>
            <p:nvPr/>
          </p:nvSpPr>
          <p:spPr>
            <a:xfrm>
              <a:off x="5266939" y="2752064"/>
              <a:ext cx="3185532" cy="1221225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7D85BA6-E78E-3B3D-F6D6-683E6E7FCC27}"/>
                </a:ext>
              </a:extLst>
            </p:cNvPr>
            <p:cNvSpPr/>
            <p:nvPr/>
          </p:nvSpPr>
          <p:spPr>
            <a:xfrm>
              <a:off x="5266939" y="4509988"/>
              <a:ext cx="3185532" cy="980861"/>
            </a:xfrm>
            <a:prstGeom prst="flowChartProcess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D480BF-4C20-BB47-1B62-50119C070553}"/>
                </a:ext>
              </a:extLst>
            </p:cNvPr>
            <p:cNvCxnSpPr>
              <a:cxnSpLocks/>
              <a:stCxn id="8" idx="3"/>
              <a:endCxn id="40" idx="1"/>
            </p:cNvCxnSpPr>
            <p:nvPr/>
          </p:nvCxnSpPr>
          <p:spPr>
            <a:xfrm>
              <a:off x="4519734" y="3362677"/>
              <a:ext cx="7472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765D0F-BBC3-045B-0E46-26B364EAEF3F}"/>
                </a:ext>
              </a:extLst>
            </p:cNvPr>
            <p:cNvCxnSpPr>
              <a:cxnSpLocks/>
              <a:stCxn id="40" idx="3"/>
              <a:endCxn id="15" idx="1"/>
            </p:cNvCxnSpPr>
            <p:nvPr/>
          </p:nvCxnSpPr>
          <p:spPr>
            <a:xfrm flipV="1">
              <a:off x="8452471" y="3362676"/>
              <a:ext cx="862886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51F5BB-F292-E874-1102-1D36D9601C05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859705" y="3973289"/>
              <a:ext cx="0" cy="536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CE6456D-8497-2D44-4235-55083FFEBC27}"/>
                </a:ext>
              </a:extLst>
            </p:cNvPr>
            <p:cNvCxnSpPr>
              <a:cxnSpLocks/>
              <a:stCxn id="5" idx="2"/>
              <a:endCxn id="40" idx="0"/>
            </p:cNvCxnSpPr>
            <p:nvPr/>
          </p:nvCxnSpPr>
          <p:spPr>
            <a:xfrm>
              <a:off x="6859705" y="2056577"/>
              <a:ext cx="0" cy="695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03">
              <a:extLst>
                <a:ext uri="{FF2B5EF4-FFF2-40B4-BE49-F238E27FC236}">
                  <a16:creationId xmlns:a16="http://schemas.microsoft.com/office/drawing/2014/main" id="{EE2F09C4-4F61-A49B-A818-5AD953A882AD}"/>
                </a:ext>
              </a:extLst>
            </p:cNvPr>
            <p:cNvSpPr txBox="1"/>
            <p:nvPr/>
          </p:nvSpPr>
          <p:spPr>
            <a:xfrm>
              <a:off x="6342726" y="5579374"/>
              <a:ext cx="1028464" cy="735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Webservice &amp; BI dashboard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104">
              <a:extLst>
                <a:ext uri="{FF2B5EF4-FFF2-40B4-BE49-F238E27FC236}">
                  <a16:creationId xmlns:a16="http://schemas.microsoft.com/office/drawing/2014/main" id="{9D23B692-9C0A-F71F-8D92-AE44BE03A32A}"/>
                </a:ext>
              </a:extLst>
            </p:cNvPr>
            <p:cNvSpPr txBox="1"/>
            <p:nvPr/>
          </p:nvSpPr>
          <p:spPr>
            <a:xfrm>
              <a:off x="7445378" y="2496563"/>
              <a:ext cx="1027746" cy="287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Analytics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105">
              <a:extLst>
                <a:ext uri="{FF2B5EF4-FFF2-40B4-BE49-F238E27FC236}">
                  <a16:creationId xmlns:a16="http://schemas.microsoft.com/office/drawing/2014/main" id="{4F256A97-43A0-080E-22C7-6B4FAFF84C17}"/>
                </a:ext>
              </a:extLst>
            </p:cNvPr>
            <p:cNvSpPr txBox="1"/>
            <p:nvPr/>
          </p:nvSpPr>
          <p:spPr>
            <a:xfrm>
              <a:off x="5234021" y="3433799"/>
              <a:ext cx="1027746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Labelling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106">
              <a:extLst>
                <a:ext uri="{FF2B5EF4-FFF2-40B4-BE49-F238E27FC236}">
                  <a16:creationId xmlns:a16="http://schemas.microsoft.com/office/drawing/2014/main" id="{BE5B777C-9891-276B-CBC8-ED238485F491}"/>
                </a:ext>
              </a:extLst>
            </p:cNvPr>
            <p:cNvSpPr txBox="1"/>
            <p:nvPr/>
          </p:nvSpPr>
          <p:spPr>
            <a:xfrm>
              <a:off x="6338178" y="3436403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Engineering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107">
              <a:extLst>
                <a:ext uri="{FF2B5EF4-FFF2-40B4-BE49-F238E27FC236}">
                  <a16:creationId xmlns:a16="http://schemas.microsoft.com/office/drawing/2014/main" id="{CD4F9B87-953D-29AC-4F6A-95BE871600CD}"/>
                </a:ext>
              </a:extLst>
            </p:cNvPr>
            <p:cNvSpPr txBox="1"/>
            <p:nvPr/>
          </p:nvSpPr>
          <p:spPr>
            <a:xfrm>
              <a:off x="7340831" y="3433799"/>
              <a:ext cx="1028464" cy="554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Selection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9D15FC4-3F2B-2A00-268B-A628648770EB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3142741" y="3362675"/>
              <a:ext cx="733589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0B4A67-21D7-BF7B-779D-9B46239E26EF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5976827" y="3233534"/>
              <a:ext cx="482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BA607C-9B00-32FC-56C0-7D07BC630F01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>
              <a:off x="7189227" y="3233534"/>
              <a:ext cx="3099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83D6696-57C3-6752-0F2E-D46845329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05" y="6257667"/>
            <a:ext cx="678285" cy="478287"/>
          </a:xfrm>
        </p:spPr>
        <p:txBody>
          <a:bodyPr/>
          <a:lstStyle/>
          <a:p>
            <a:fld id="{A05E681B-D547-3045-A4A0-015B409794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itle 55">
            <a:extLst>
              <a:ext uri="{FF2B5EF4-FFF2-40B4-BE49-F238E27FC236}">
                <a16:creationId xmlns:a16="http://schemas.microsoft.com/office/drawing/2014/main" id="{F2872E77-BC75-3F51-E27D-6B3C8B3C4EE2}"/>
              </a:ext>
            </a:extLst>
          </p:cNvPr>
          <p:cNvSpPr txBox="1">
            <a:spLocks/>
          </p:cNvSpPr>
          <p:nvPr/>
        </p:nvSpPr>
        <p:spPr>
          <a:xfrm>
            <a:off x="1411965" y="235025"/>
            <a:ext cx="10515600" cy="53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</a:rPr>
              <a:t>Probable steps / 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37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1AF26-CD39-43E2-915D-43CF9DA9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24157C-9ED4-A229-1B08-8FC885A0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54011"/>
            <a:ext cx="10515600" cy="593540"/>
          </a:xfrm>
        </p:spPr>
        <p:txBody>
          <a:bodyPr/>
          <a:lstStyle/>
          <a:p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Probable steps – Model Training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B0E0D8-F87D-7791-2771-FDA737EBD430}"/>
              </a:ext>
            </a:extLst>
          </p:cNvPr>
          <p:cNvSpPr/>
          <p:nvPr/>
        </p:nvSpPr>
        <p:spPr>
          <a:xfrm>
            <a:off x="1191956" y="867782"/>
            <a:ext cx="10076119" cy="1503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ACC4D2-1C4E-AC35-69E0-F244F4117B64}"/>
              </a:ext>
            </a:extLst>
          </p:cNvPr>
          <p:cNvSpPr/>
          <p:nvPr/>
        </p:nvSpPr>
        <p:spPr>
          <a:xfrm>
            <a:off x="1191956" y="2514600"/>
            <a:ext cx="10076119" cy="1762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37ECE3-C9F6-71A9-3250-E8619C1F6469}"/>
              </a:ext>
            </a:extLst>
          </p:cNvPr>
          <p:cNvSpPr/>
          <p:nvPr/>
        </p:nvSpPr>
        <p:spPr>
          <a:xfrm>
            <a:off x="1191956" y="4419600"/>
            <a:ext cx="10076119" cy="1905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97FA0-1E28-3824-36DA-37E8D0E9C5AB}"/>
              </a:ext>
            </a:extLst>
          </p:cNvPr>
          <p:cNvSpPr txBox="1"/>
          <p:nvPr/>
        </p:nvSpPr>
        <p:spPr>
          <a:xfrm>
            <a:off x="1318107" y="867782"/>
            <a:ext cx="10263298" cy="551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Fetch the historical data from database and store it on local storage.</a:t>
            </a: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 data has two tables </a:t>
            </a: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Data</a:t>
            </a: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Data.</a:t>
            </a:r>
            <a:endParaRPr lang="en-IN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Data</a:t>
            </a: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data</a:t>
            </a: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following table 1 &amp; 2.</a:t>
            </a: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 each user of historical data as churner &amp; non churner based on user defined parameters </a:t>
            </a: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churn period</a:t>
            </a: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churn threshold</a:t>
            </a:r>
            <a:r>
              <a:rPr lang="en-I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useful features by analysing the customer purchase habits and patterns.</a:t>
            </a:r>
          </a:p>
          <a:p>
            <a:pPr marL="742950" lvl="1" indent="-285750">
              <a:lnSpc>
                <a:spcPct val="107000"/>
              </a:lnSpc>
              <a:buSzPts val="1200"/>
              <a:buFontTx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 &amp; Standard deviation of Quantity purchased per user</a:t>
            </a:r>
          </a:p>
          <a:p>
            <a:pPr marL="742950" lvl="1" indent="-285750">
              <a:lnSpc>
                <a:spcPct val="107000"/>
              </a:lnSpc>
              <a:buSzPts val="1200"/>
              <a:buFontTx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 &amp; Standard deviation of Complete Transaction (Value) per user</a:t>
            </a:r>
          </a:p>
          <a:p>
            <a:pPr marL="742950" lvl="1" indent="-285750">
              <a:lnSpc>
                <a:spcPct val="107000"/>
              </a:lnSpc>
              <a:buSzPts val="1200"/>
              <a:buFontTx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No. of Distinct user per age-group, gender, user type, location, product category</a:t>
            </a:r>
          </a:p>
          <a:p>
            <a:pPr marL="742950" lvl="1" indent="-285750">
              <a:lnSpc>
                <a:spcPct val="107000"/>
              </a:lnSpc>
              <a:buSzPts val="1200"/>
              <a:buFontTx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No. of Distinct Transaction, Item per user</a:t>
            </a:r>
          </a:p>
          <a:p>
            <a:pPr marL="285750" indent="-285750">
              <a:lnSpc>
                <a:spcPct val="107000"/>
              </a:lnSpc>
              <a:buSzPts val="1200"/>
              <a:buFontTx/>
              <a:buChar char="-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Selecting best features based on statistical mutual information score.</a:t>
            </a:r>
          </a:p>
          <a:p>
            <a:pPr marL="285750" lvl="0" indent="-285750">
              <a:lnSpc>
                <a:spcPct val="107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multiple ML models (Logistic Regression, Decision Tree, Random Forest, Gradient Boosted Trees, Artificial Neural Network) and select best ML model based on defined metrics as </a:t>
            </a:r>
            <a:r>
              <a:rPr lang="en-IN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score, precision-recall score, </a:t>
            </a:r>
            <a:r>
              <a:rPr lang="en-IN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</a:t>
            </a:r>
            <a:r>
              <a:rPr lang="en-IN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-roc score.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Hyper tune the best selected model using </a:t>
            </a:r>
            <a:r>
              <a:rPr lang="en-IN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Randomised Search Cross Validation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the best trained model in local storage.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1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D9D1-03F2-4DDA-D9AD-469C5B8FA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E681B-D547-3045-A4A0-015B4097947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F17F8D-CDD5-7815-44B7-C08A8DE24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19550"/>
              </p:ext>
            </p:extLst>
          </p:nvPr>
        </p:nvGraphicFramePr>
        <p:xfrm>
          <a:off x="1272209" y="1086858"/>
          <a:ext cx="6137302" cy="3132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F99CC3-D44F-7665-E2F3-38A56F2EC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38240"/>
              </p:ext>
            </p:extLst>
          </p:nvPr>
        </p:nvGraphicFramePr>
        <p:xfrm>
          <a:off x="7681130" y="1218112"/>
          <a:ext cx="4320368" cy="168288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64867">
                  <a:extLst>
                    <a:ext uri="{9D8B030D-6E8A-4147-A177-3AD203B41FA5}">
                      <a16:colId xmlns:a16="http://schemas.microsoft.com/office/drawing/2014/main" val="702074164"/>
                    </a:ext>
                  </a:extLst>
                </a:gridCol>
                <a:gridCol w="2155501">
                  <a:extLst>
                    <a:ext uri="{9D8B030D-6E8A-4147-A177-3AD203B41FA5}">
                      <a16:colId xmlns:a16="http://schemas.microsoft.com/office/drawing/2014/main" val="2731548317"/>
                    </a:ext>
                  </a:extLst>
                </a:gridCol>
              </a:tblGrid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Fields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561427"/>
                  </a:ext>
                </a:extLst>
              </a:tr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332820"/>
                  </a:ext>
                </a:extLst>
              </a:tr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AgeGroup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912730"/>
                  </a:ext>
                </a:extLst>
              </a:tr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861241"/>
                  </a:ext>
                </a:extLst>
              </a:tr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1395590"/>
                  </a:ext>
                </a:extLst>
              </a:tr>
              <a:tr h="2644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Type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741531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AB2E53F-E16D-5DBB-B1AF-F4CC21675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08659"/>
              </p:ext>
            </p:extLst>
          </p:nvPr>
        </p:nvGraphicFramePr>
        <p:xfrm>
          <a:off x="7681130" y="3511353"/>
          <a:ext cx="4320368" cy="252432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164867">
                  <a:extLst>
                    <a:ext uri="{9D8B030D-6E8A-4147-A177-3AD203B41FA5}">
                      <a16:colId xmlns:a16="http://schemas.microsoft.com/office/drawing/2014/main" val="2296524014"/>
                    </a:ext>
                  </a:extLst>
                </a:gridCol>
                <a:gridCol w="2155501">
                  <a:extLst>
                    <a:ext uri="{9D8B030D-6E8A-4147-A177-3AD203B41FA5}">
                      <a16:colId xmlns:a16="http://schemas.microsoft.com/office/drawing/2014/main" val="976621471"/>
                    </a:ext>
                  </a:extLst>
                </a:gridCol>
              </a:tblGrid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Fields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920742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UserId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127429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TransactionId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927394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TransactionDate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DateTime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488178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24947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540729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1519190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163795"/>
                  </a:ext>
                </a:extLst>
              </a:tr>
              <a:tr h="248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ProductCategory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740679"/>
                  </a:ext>
                </a:extLst>
              </a:tr>
            </a:tbl>
          </a:graphicData>
        </a:graphic>
      </p:graphicFrame>
      <p:sp>
        <p:nvSpPr>
          <p:cNvPr id="19" name="Title 5">
            <a:extLst>
              <a:ext uri="{FF2B5EF4-FFF2-40B4-BE49-F238E27FC236}">
                <a16:creationId xmlns:a16="http://schemas.microsoft.com/office/drawing/2014/main" id="{1D77CB9A-F249-69F0-50C5-124C3AB6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56" y="246155"/>
            <a:ext cx="6217555" cy="593540"/>
          </a:xfrm>
        </p:spPr>
        <p:txBody>
          <a:bodyPr>
            <a:normAutofit/>
          </a:bodyPr>
          <a:lstStyle/>
          <a:p>
            <a:r>
              <a:rPr lang="en-IN" sz="2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Probable steps – Model Deployment</a:t>
            </a:r>
            <a:endParaRPr lang="en-IN" sz="2600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A31368A8-D26A-C854-F156-CB5C441D86FB}"/>
              </a:ext>
            </a:extLst>
          </p:cNvPr>
          <p:cNvSpPr txBox="1">
            <a:spLocks/>
          </p:cNvSpPr>
          <p:nvPr/>
        </p:nvSpPr>
        <p:spPr>
          <a:xfrm>
            <a:off x="6691977" y="246155"/>
            <a:ext cx="6217555" cy="5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Data Schemas</a:t>
            </a:r>
          </a:p>
        </p:txBody>
      </p:sp>
    </p:spTree>
    <p:extLst>
      <p:ext uri="{BB962C8B-B14F-4D97-AF65-F5344CB8AC3E}">
        <p14:creationId xmlns:p14="http://schemas.microsoft.com/office/powerpoint/2010/main" val="310174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37732"/>
      </p:ext>
    </p:extLst>
  </p:cSld>
  <p:clrMapOvr>
    <a:masterClrMapping/>
  </p:clrMapOvr>
</p:sld>
</file>

<file path=ppt/theme/theme1.xml><?xml version="1.0" encoding="utf-8"?>
<a:theme xmlns:a="http://schemas.openxmlformats.org/drawingml/2006/main" name="Synoptek Theme">
  <a:themeElements>
    <a:clrScheme name="Synoptek P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F05136"/>
      </a:accent1>
      <a:accent2>
        <a:srgbClr val="9DBBC6"/>
      </a:accent2>
      <a:accent3>
        <a:srgbClr val="004677"/>
      </a:accent3>
      <a:accent4>
        <a:srgbClr val="CF1D31"/>
      </a:accent4>
      <a:accent5>
        <a:srgbClr val="E1662F"/>
      </a:accent5>
      <a:accent6>
        <a:srgbClr val="CA9A1C"/>
      </a:accent6>
      <a:hlink>
        <a:srgbClr val="BC6D3C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9B8C06F3D19498C83C15529A82A87" ma:contentTypeVersion="33" ma:contentTypeDescription="Create a new document." ma:contentTypeScope="" ma:versionID="b3f5d2b44cbc2e789d05de61536d155c">
  <xsd:schema xmlns:xsd="http://www.w3.org/2001/XMLSchema" xmlns:xs="http://www.w3.org/2001/XMLSchema" xmlns:p="http://schemas.microsoft.com/office/2006/metadata/properties" xmlns:ns2="69a96d11-3048-4641-94b4-ecf9d73f9c44" targetNamespace="http://schemas.microsoft.com/office/2006/metadata/properties" ma:root="true" ma:fieldsID="c4909d1740008d0cf5053c56659c033f" ns2:_="">
    <xsd:import namespace="69a96d11-3048-4641-94b4-ecf9d73f9c44"/>
    <xsd:element name="properties">
      <xsd:complexType>
        <xsd:sequence>
          <xsd:element name="documentManagement">
            <xsd:complexType>
              <xsd:all>
                <xsd:element ref="ns2:Top_x0020_Resources" minOccurs="0"/>
                <xsd:element ref="ns2:Summary" minOccurs="0"/>
                <xsd:element ref="ns2:Versioning" minOccurs="0"/>
                <xsd:element ref="ns2:Practice" minOccurs="0"/>
                <xsd:element ref="ns2:Industry" minOccurs="0"/>
                <xsd:element ref="ns2:ResourceType" minOccurs="0"/>
                <xsd:element ref="ns2:MediaServiceMetadata" minOccurs="0"/>
                <xsd:element ref="ns2:MediaServiceFastMetadata" minOccurs="0"/>
                <xsd:element ref="ns2:DownloadCount" minOccurs="0"/>
                <xsd:element ref="ns2:TRDescription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TotalLength" minOccurs="0"/>
                <xsd:element ref="ns2:Comment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96d11-3048-4641-94b4-ecf9d73f9c44" elementFormDefault="qualified">
    <xsd:import namespace="http://schemas.microsoft.com/office/2006/documentManagement/types"/>
    <xsd:import namespace="http://schemas.microsoft.com/office/infopath/2007/PartnerControls"/>
    <xsd:element name="Top_x0020_Resources" ma:index="8" nillable="true" ma:displayName="Top Resources" ma:format="Hyperlink" ma:internalName="Top_x0020_Resources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ummary" ma:index="9" nillable="true" ma:displayName="Summary" ma:internalName="Summary" ma:readOnly="false">
      <xsd:simpleType>
        <xsd:restriction base="dms:Note">
          <xsd:maxLength value="255"/>
        </xsd:restriction>
      </xsd:simpleType>
    </xsd:element>
    <xsd:element name="Versioning" ma:index="10" nillable="true" ma:displayName="Versioning" ma:internalName="Versioning" ma:readOnly="false">
      <xsd:simpleType>
        <xsd:restriction base="dms:Text">
          <xsd:maxLength value="255"/>
        </xsd:restriction>
      </xsd:simpleType>
    </xsd:element>
    <xsd:element name="Practice" ma:index="11" nillable="true" ma:displayName="Practice" ma:list="{89373150-3ec0-4145-a58b-1650c274df19}" ma:internalName="Practice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dustry" ma:index="12" nillable="true" ma:displayName="Industry" ma:list="{64b6ed31-17c8-46a1-ae05-45722c724234}" ma:internalName="Industry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sourceType" ma:index="13" nillable="true" ma:displayName="ResourceType" ma:list="{789f58bb-6fac-4f18-b5cf-5f99c68b2411}" ma:internalName="ResourceType" ma:readOnly="false" ma:showField="Title">
      <xsd:simpleType>
        <xsd:restriction base="dms:Lookup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DownloadCount" ma:index="16" nillable="true" ma:displayName="DownloadCount" ma:decimals="0" ma:default="0" ma:internalName="DownloadCount">
      <xsd:simpleType>
        <xsd:restriction base="dms:Number"/>
      </xsd:simpleType>
    </xsd:element>
    <xsd:element name="TRDescription" ma:index="17" nillable="true" ma:displayName="TRDescription" ma:internalName="TRDescription">
      <xsd:simpleType>
        <xsd:restriction base="dms:Text">
          <xsd:maxLength value="255"/>
        </xsd:restriction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TotalLength" ma:index="21" nillable="true" ma:displayName="TotalLength" ma:internalName="TotalLength">
      <xsd:simpleType>
        <xsd:restriction base="dms:Number"/>
      </xsd:simpleType>
    </xsd:element>
    <xsd:element name="Comments" ma:index="22" nillable="true" ma:displayName="Comments" ma:internalName="Comments">
      <xsd:simpleType>
        <xsd:restriction base="dms:Note"/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Length xmlns="69a96d11-3048-4641-94b4-ecf9d73f9c44" xsi:nil="true"/>
    <Practice xmlns="69a96d11-3048-4641-94b4-ecf9d73f9c44">
      <Value>1</Value>
    </Practice>
    <Comments xmlns="69a96d11-3048-4641-94b4-ecf9d73f9c44" xsi:nil="true"/>
    <Industry xmlns="69a96d11-3048-4641-94b4-ecf9d73f9c44">
      <Value>17</Value>
    </Industry>
    <Versioning xmlns="69a96d11-3048-4641-94b4-ecf9d73f9c44">1</Versioning>
    <Summary xmlns="69a96d11-3048-4641-94b4-ecf9d73f9c44">ERP - Microsoft D365fo offerings deck</Summary>
    <ResourceType xmlns="69a96d11-3048-4641-94b4-ecf9d73f9c44">8</ResourceType>
    <Top_x0020_Resources xmlns="69a96d11-3048-4641-94b4-ecf9d73f9c44">
      <Url>https://synoptek.sharepoint.com/sites/MarketingRepository/MarketingRepositoryContent/BusinessApplications-ERP_Presentation_DynamicsERP_v1.0.pptx</Url>
      <Description>BusinessApplications-ERP_Presentation_DynamicsERP_v1.0</Description>
    </Top_x0020_Resources>
    <DownloadCount xmlns="69a96d11-3048-4641-94b4-ecf9d73f9c44">0</DownloadCount>
    <TRDescription xmlns="69a96d11-3048-4641-94b4-ecf9d73f9c44" xsi:nil="true"/>
  </documentManagement>
</p:properties>
</file>

<file path=customXml/itemProps1.xml><?xml version="1.0" encoding="utf-8"?>
<ds:datastoreItem xmlns:ds="http://schemas.openxmlformats.org/officeDocument/2006/customXml" ds:itemID="{2D6EB139-9107-4B11-ABF7-4F7D22E63444}">
  <ds:schemaRefs>
    <ds:schemaRef ds:uri="69a96d11-3048-4641-94b4-ecf9d73f9c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212580-FE52-45D5-9618-D9A1CA4B94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5D8BA2-BC72-4CA1-B578-69F655487B87}">
  <ds:schemaRefs>
    <ds:schemaRef ds:uri="69a96d11-3048-4641-94b4-ecf9d73f9c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502</Words>
  <Application>Microsoft Office PowerPoint</Application>
  <PresentationFormat>Widescreen</PresentationFormat>
  <Paragraphs>100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Synoptek Theme</vt:lpstr>
      <vt:lpstr>Retail Analytics – Churn Prediction</vt:lpstr>
      <vt:lpstr>Stakeholders interested in churn analysis</vt:lpstr>
      <vt:lpstr>PowerPoint Presentation</vt:lpstr>
      <vt:lpstr>PowerPoint Presentation</vt:lpstr>
      <vt:lpstr>Probable steps – Model Training</vt:lpstr>
      <vt:lpstr>Probable steps – Model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FOR FINANCE AND OPERATIONS</dc:title>
  <dc:creator>Aaditya Dave</dc:creator>
  <cp:lastModifiedBy>Pawan Chichghare</cp:lastModifiedBy>
  <cp:revision>617</cp:revision>
  <dcterms:created xsi:type="dcterms:W3CDTF">2019-01-03T06:12:32Z</dcterms:created>
  <dcterms:modified xsi:type="dcterms:W3CDTF">2023-01-06T11:40:52Z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0x0101003B19B8C06F3D19498C83C15529A82A87</vt:lpwstr>
  </property>
</Properties>
</file>